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7" r:id="rId6"/>
    <p:sldId id="268" r:id="rId7"/>
    <p:sldId id="260" r:id="rId8"/>
    <p:sldId id="262" r:id="rId9"/>
    <p:sldId id="269" r:id="rId10"/>
    <p:sldId id="264" r:id="rId11"/>
    <p:sldId id="293" r:id="rId12"/>
    <p:sldId id="289" r:id="rId13"/>
    <p:sldId id="290" r:id="rId14"/>
    <p:sldId id="292" r:id="rId15"/>
    <p:sldId id="270" r:id="rId16"/>
    <p:sldId id="271" r:id="rId17"/>
    <p:sldId id="265" r:id="rId18"/>
    <p:sldId id="272" r:id="rId19"/>
    <p:sldId id="273" r:id="rId20"/>
    <p:sldId id="274" r:id="rId21"/>
    <p:sldId id="276" r:id="rId22"/>
    <p:sldId id="277" r:id="rId23"/>
    <p:sldId id="278" r:id="rId24"/>
    <p:sldId id="279" r:id="rId25"/>
    <p:sldId id="280" r:id="rId26"/>
    <p:sldId id="281"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070" autoAdjust="0"/>
    <p:restoredTop sz="94660"/>
  </p:normalViewPr>
  <p:slideViewPr>
    <p:cSldViewPr snapToGrid="0">
      <p:cViewPr varScale="1">
        <p:scale>
          <a:sx n="94" d="100"/>
          <a:sy n="94" d="100"/>
        </p:scale>
        <p:origin x="86" y="1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Straight Connector 6"/>
          <p:cNvSpPr>
            <a:spLocks noChangeShapeType="1"/>
          </p:cNvSpPr>
          <p:nvPr/>
        </p:nvSpPr>
        <p:spPr bwMode="auto">
          <a:xfrm>
            <a:off x="685800" y="5349903"/>
            <a:ext cx="11506200" cy="2381"/>
          </a:xfrm>
          <a:prstGeom prst="line">
            <a:avLst/>
          </a:prstGeom>
          <a:noFill/>
          <a:ln w="9525" cap="flat" cmpd="sng" algn="ctr">
            <a:gradFill flip="none" rotWithShape="1">
              <a:gsLst>
                <a:gs pos="0">
                  <a:schemeClr val="accent1">
                    <a:alpha val="0"/>
                  </a:schemeClr>
                </a:gs>
                <a:gs pos="17000">
                  <a:schemeClr val="accent1"/>
                </a:gs>
                <a:gs pos="100000">
                  <a:schemeClr val="accent1"/>
                </a:gs>
              </a:gsLst>
              <a:lin ang="0" scaled="1"/>
              <a:tileRect/>
            </a:gradFill>
            <a:prstDash val="solid"/>
            <a:round/>
            <a:headEnd type="none" w="med" len="med"/>
            <a:tailEnd type="none" w="med" len="med"/>
          </a:ln>
          <a:effectLst/>
        </p:spPr>
        <p:txBody>
          <a:bodyPr vert="horz" wrap="square" lIns="91440" tIns="45720" rIns="91440" bIns="45720" anchor="t" compatLnSpc="1"/>
          <a:lstStyle/>
          <a:p>
            <a:endParaRPr kumimoji="0" lang="en-US" sz="1800"/>
          </a:p>
        </p:txBody>
      </p:sp>
      <p:sp>
        <p:nvSpPr>
          <p:cNvPr id="29" name="Title 28"/>
          <p:cNvSpPr>
            <a:spLocks noGrp="1"/>
          </p:cNvSpPr>
          <p:nvPr>
            <p:ph type="ctrTitle"/>
          </p:nvPr>
        </p:nvSpPr>
        <p:spPr>
          <a:xfrm>
            <a:off x="508000" y="4853412"/>
            <a:ext cx="11277600" cy="1222375"/>
          </a:xfrm>
        </p:spPr>
        <p:txBody>
          <a:bodyPr anchor="t"/>
          <a:lstStyle/>
          <a:p>
            <a:r>
              <a:rPr kumimoji="0" lang="en-US"/>
              <a:t>Click to edit Master title style</a:t>
            </a:r>
          </a:p>
        </p:txBody>
      </p:sp>
      <p:sp>
        <p:nvSpPr>
          <p:cNvPr id="9" name="Subtitle 8"/>
          <p:cNvSpPr>
            <a:spLocks noGrp="1"/>
          </p:cNvSpPr>
          <p:nvPr>
            <p:ph type="subTitle" idx="1"/>
          </p:nvPr>
        </p:nvSpPr>
        <p:spPr>
          <a:xfrm>
            <a:off x="508000" y="3886200"/>
            <a:ext cx="11277600" cy="914400"/>
          </a:xfrm>
        </p:spPr>
        <p:txBody>
          <a:bodyPr anchor="b"/>
          <a:lstStyle>
            <a:lvl1pPr marL="0" indent="0" algn="l">
              <a:buNone/>
              <a:defRPr sz="2400">
                <a:solidFill>
                  <a:schemeClr val="tx2">
                    <a:shade val="75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16" name="Date Placeholder 15"/>
          <p:cNvSpPr>
            <a:spLocks noGrp="1"/>
          </p:cNvSpPr>
          <p:nvPr>
            <p:ph type="dt" sz="half" idx="10"/>
          </p:nvPr>
        </p:nvSpPr>
        <p:spPr/>
        <p:txBody>
          <a:bodyPr/>
          <a:lstStyle/>
          <a:p>
            <a:pPr eaLnBrk="1" latinLnBrk="0" hangingPunct="1"/>
            <a:fld id="{74CBEAF9-9E58-4CC8-A6FF-6DD8A58DEEA4}" type="datetimeFigureOut">
              <a:rPr lang="en-US" smtClean="0"/>
              <a:pPr eaLnBrk="1" latinLnBrk="0" hangingPunct="1"/>
              <a:t>5/25/2021</a:t>
            </a:fld>
            <a:endParaRPr lang="en-US"/>
          </a:p>
        </p:txBody>
      </p:sp>
      <p:sp>
        <p:nvSpPr>
          <p:cNvPr id="2" name="Footer Placeholder 1"/>
          <p:cNvSpPr>
            <a:spLocks noGrp="1"/>
          </p:cNvSpPr>
          <p:nvPr>
            <p:ph type="ftr" sz="quarter" idx="11"/>
          </p:nvPr>
        </p:nvSpPr>
        <p:spPr/>
        <p:txBody>
          <a:bodyPr/>
          <a:lstStyle/>
          <a:p>
            <a:endParaRPr kumimoji="0" lang="en-US"/>
          </a:p>
        </p:txBody>
      </p:sp>
      <p:sp>
        <p:nvSpPr>
          <p:cNvPr id="15" name="Slide Number Placeholder 14"/>
          <p:cNvSpPr>
            <a:spLocks noGrp="1"/>
          </p:cNvSpPr>
          <p:nvPr>
            <p:ph type="sldNum" sz="quarter" idx="12"/>
          </p:nvPr>
        </p:nvSpPr>
        <p:spPr>
          <a:xfrm>
            <a:off x="10972800" y="6473952"/>
            <a:ext cx="1011936" cy="246888"/>
          </a:xfrm>
        </p:spPr>
        <p:txBody>
          <a:bodyPr/>
          <a:lstStyle/>
          <a:p>
            <a:fld id="{CA15C064-DD44-4CAC-873E-2D1F54821676}" type="slidenum">
              <a:rPr kumimoji="0" lang="en-US" smtClean="0"/>
              <a:pPr eaLnBrk="1" latinLnBrk="0" hangingPunct="1"/>
              <a:t>‹#›</a:t>
            </a:fld>
            <a:endParaRPr kumimoji="0"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pPr eaLnBrk="1" latinLnBrk="0" hangingPunct="1"/>
            <a:fld id="{74CBEAF9-9E58-4CC8-A6FF-6DD8A58DEEA4}" type="datetimeFigureOut">
              <a:rPr lang="en-US" smtClean="0"/>
              <a:pPr eaLnBrk="1" latinLnBrk="0" hangingPunct="1"/>
              <a:t>5/25/2021</a:t>
            </a:fld>
            <a:endParaRPr lang="en-US"/>
          </a:p>
        </p:txBody>
      </p:sp>
      <p:sp>
        <p:nvSpPr>
          <p:cNvPr id="5" name="Footer Placeholder 4"/>
          <p:cNvSpPr>
            <a:spLocks noGrp="1"/>
          </p:cNvSpPr>
          <p:nvPr>
            <p:ph type="ftr" sz="quarter" idx="11"/>
          </p:nvPr>
        </p:nvSpPr>
        <p:spPr/>
        <p:txBody>
          <a:bodyPr/>
          <a:lstStyle/>
          <a:p>
            <a:endParaRPr kumimoji="0" lang="en-US"/>
          </a:p>
        </p:txBody>
      </p:sp>
      <p:sp>
        <p:nvSpPr>
          <p:cNvPr id="6" name="Slide Number Placeholder 5"/>
          <p:cNvSpPr>
            <a:spLocks noGrp="1"/>
          </p:cNvSpPr>
          <p:nvPr>
            <p:ph type="sldNum" sz="quarter" idx="12"/>
          </p:nvPr>
        </p:nvSpPr>
        <p:spPr/>
        <p:txBody>
          <a:bodyPr/>
          <a:lstStyle/>
          <a:p>
            <a:fld id="{CA15C064-DD44-4CAC-873E-2D1F54821676}" type="slidenum">
              <a:rPr kumimoji="0" lang="en-US" smtClean="0"/>
              <a:pPr eaLnBrk="1" latinLnBrk="0" hangingPunct="1"/>
              <a:t>‹#›</a:t>
            </a:fld>
            <a:endParaRPr kumimoji="0"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44000" y="549277"/>
            <a:ext cx="24384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549277"/>
            <a:ext cx="83312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pPr eaLnBrk="1" latinLnBrk="0" hangingPunct="1"/>
            <a:fld id="{74CBEAF9-9E58-4CC8-A6FF-6DD8A58DEEA4}" type="datetimeFigureOut">
              <a:rPr lang="en-US" smtClean="0"/>
              <a:pPr eaLnBrk="1" latinLnBrk="0" hangingPunct="1"/>
              <a:t>5/25/2021</a:t>
            </a:fld>
            <a:endParaRPr lang="en-US"/>
          </a:p>
        </p:txBody>
      </p:sp>
      <p:sp>
        <p:nvSpPr>
          <p:cNvPr id="5" name="Footer Placeholder 4"/>
          <p:cNvSpPr>
            <a:spLocks noGrp="1"/>
          </p:cNvSpPr>
          <p:nvPr>
            <p:ph type="ftr" sz="quarter" idx="11"/>
          </p:nvPr>
        </p:nvSpPr>
        <p:spPr/>
        <p:txBody>
          <a:bodyPr/>
          <a:lstStyle/>
          <a:p>
            <a:endParaRPr kumimoji="0" lang="en-US"/>
          </a:p>
        </p:txBody>
      </p:sp>
      <p:sp>
        <p:nvSpPr>
          <p:cNvPr id="6" name="Slide Number Placeholder 5"/>
          <p:cNvSpPr>
            <a:spLocks noGrp="1"/>
          </p:cNvSpPr>
          <p:nvPr>
            <p:ph type="sldNum" sz="quarter" idx="12"/>
          </p:nvPr>
        </p:nvSpPr>
        <p:spPr/>
        <p:txBody>
          <a:bodyPr/>
          <a:lstStyle/>
          <a:p>
            <a:fld id="{CA15C064-DD44-4CAC-873E-2D1F54821676}" type="slidenum">
              <a:rPr kumimoji="0" lang="en-US" smtClean="0"/>
              <a:pPr eaLnBrk="1" latinLnBrk="0" hangingPunct="1"/>
              <a:t>‹#›</a:t>
            </a:fld>
            <a:endParaRPr kumimoji="0"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2" name="Title 21"/>
          <p:cNvSpPr>
            <a:spLocks noGrp="1"/>
          </p:cNvSpPr>
          <p:nvPr>
            <p:ph type="title"/>
          </p:nvPr>
        </p:nvSpPr>
        <p:spPr/>
        <p:txBody>
          <a:bodyPr/>
          <a:lstStyle/>
          <a:p>
            <a:r>
              <a:rPr kumimoji="0" lang="en-US"/>
              <a:t>Click to edit Master title style</a:t>
            </a:r>
          </a:p>
        </p:txBody>
      </p:sp>
      <p:sp>
        <p:nvSpPr>
          <p:cNvPr id="27" name="Content Placeholder 26"/>
          <p:cNvSpPr>
            <a:spLocks noGrp="1"/>
          </p:cNvSpPr>
          <p:nvPr>
            <p:ph idx="1"/>
          </p:nvPr>
        </p:nvSpPr>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25" name="Date Placeholder 24"/>
          <p:cNvSpPr>
            <a:spLocks noGrp="1"/>
          </p:cNvSpPr>
          <p:nvPr>
            <p:ph type="dt" sz="half" idx="10"/>
          </p:nvPr>
        </p:nvSpPr>
        <p:spPr/>
        <p:txBody>
          <a:bodyPr/>
          <a:lstStyle/>
          <a:p>
            <a:pPr eaLnBrk="1" latinLnBrk="0" hangingPunct="1"/>
            <a:fld id="{74CBEAF9-9E58-4CC8-A6FF-6DD8A58DEEA4}" type="datetimeFigureOut">
              <a:rPr lang="en-US" smtClean="0"/>
              <a:pPr eaLnBrk="1" latinLnBrk="0" hangingPunct="1"/>
              <a:t>5/25/2021</a:t>
            </a:fld>
            <a:endParaRPr lang="en-US"/>
          </a:p>
        </p:txBody>
      </p:sp>
      <p:sp>
        <p:nvSpPr>
          <p:cNvPr id="19" name="Footer Placeholder 18"/>
          <p:cNvSpPr>
            <a:spLocks noGrp="1"/>
          </p:cNvSpPr>
          <p:nvPr>
            <p:ph type="ftr" sz="quarter" idx="11"/>
          </p:nvPr>
        </p:nvSpPr>
        <p:spPr>
          <a:xfrm>
            <a:off x="4775200" y="76201"/>
            <a:ext cx="3860800" cy="288925"/>
          </a:xfrm>
        </p:spPr>
        <p:txBody>
          <a:bodyPr/>
          <a:lstStyle/>
          <a:p>
            <a:endParaRPr kumimoji="0" lang="en-US"/>
          </a:p>
        </p:txBody>
      </p:sp>
      <p:sp>
        <p:nvSpPr>
          <p:cNvPr id="16" name="Slide Number Placeholder 15"/>
          <p:cNvSpPr>
            <a:spLocks noGrp="1"/>
          </p:cNvSpPr>
          <p:nvPr>
            <p:ph type="sldNum" sz="quarter" idx="12"/>
          </p:nvPr>
        </p:nvSpPr>
        <p:spPr>
          <a:xfrm>
            <a:off x="10972800" y="6473952"/>
            <a:ext cx="1011936" cy="246888"/>
          </a:xfrm>
        </p:spPr>
        <p:txBody>
          <a:bodyPr/>
          <a:lstStyle/>
          <a:p>
            <a:fld id="{CA15C064-DD44-4CAC-873E-2D1F54821676}" type="slidenum">
              <a:rPr kumimoji="0" lang="en-US" smtClean="0"/>
              <a:pPr eaLnBrk="1" latinLnBrk="0" hangingPunct="1"/>
              <a:t>‹#›</a:t>
            </a:fld>
            <a:endParaRPr kumimoji="0"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3">
        <a:schemeClr val="bg2"/>
      </p:bgRef>
    </p:bg>
    <p:spTree>
      <p:nvGrpSpPr>
        <p:cNvPr id="1" name=""/>
        <p:cNvGrpSpPr/>
        <p:nvPr/>
      </p:nvGrpSpPr>
      <p:grpSpPr>
        <a:xfrm>
          <a:off x="0" y="0"/>
          <a:ext cx="0" cy="0"/>
          <a:chOff x="0" y="0"/>
          <a:chExt cx="0" cy="0"/>
        </a:xfrm>
      </p:grpSpPr>
      <p:sp>
        <p:nvSpPr>
          <p:cNvPr id="7" name="Straight Connector 6"/>
          <p:cNvSpPr>
            <a:spLocks noChangeShapeType="1"/>
          </p:cNvSpPr>
          <p:nvPr/>
        </p:nvSpPr>
        <p:spPr bwMode="auto">
          <a:xfrm>
            <a:off x="685800" y="3444903"/>
            <a:ext cx="11506200" cy="2381"/>
          </a:xfrm>
          <a:prstGeom prst="line">
            <a:avLst/>
          </a:prstGeom>
          <a:noFill/>
          <a:ln w="9525" cap="flat" cmpd="sng" algn="ctr">
            <a:gradFill flip="none" rotWithShape="1">
              <a:gsLst>
                <a:gs pos="0">
                  <a:schemeClr val="accent1">
                    <a:alpha val="0"/>
                  </a:schemeClr>
                </a:gs>
                <a:gs pos="17000">
                  <a:schemeClr val="accent1"/>
                </a:gs>
                <a:gs pos="100000">
                  <a:schemeClr val="accent1"/>
                </a:gs>
              </a:gsLst>
              <a:lin ang="0" scaled="1"/>
              <a:tileRect/>
            </a:gradFill>
            <a:prstDash val="solid"/>
            <a:round/>
            <a:headEnd type="none" w="med" len="med"/>
            <a:tailEnd type="none" w="med" len="med"/>
          </a:ln>
          <a:effectLst/>
        </p:spPr>
        <p:txBody>
          <a:bodyPr vert="horz" wrap="square" lIns="91440" tIns="45720" rIns="91440" bIns="45720" anchor="t" compatLnSpc="1"/>
          <a:lstStyle/>
          <a:p>
            <a:endParaRPr kumimoji="0" lang="en-US" sz="1800"/>
          </a:p>
        </p:txBody>
      </p:sp>
      <p:sp>
        <p:nvSpPr>
          <p:cNvPr id="6" name="Text Placeholder 5"/>
          <p:cNvSpPr>
            <a:spLocks noGrp="1"/>
          </p:cNvSpPr>
          <p:nvPr>
            <p:ph type="body" idx="1"/>
          </p:nvPr>
        </p:nvSpPr>
        <p:spPr>
          <a:xfrm>
            <a:off x="508000" y="1676400"/>
            <a:ext cx="11277600" cy="1219200"/>
          </a:xfrm>
        </p:spPr>
        <p:txBody>
          <a:bodyPr anchor="b"/>
          <a:lstStyle>
            <a:lvl1pPr marL="0" indent="0" algn="r">
              <a:buNone/>
              <a:defRPr sz="2000">
                <a:solidFill>
                  <a:schemeClr val="tx2">
                    <a:shade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19" name="Date Placeholder 18"/>
          <p:cNvSpPr>
            <a:spLocks noGrp="1"/>
          </p:cNvSpPr>
          <p:nvPr>
            <p:ph type="dt" sz="half" idx="10"/>
          </p:nvPr>
        </p:nvSpPr>
        <p:spPr/>
        <p:txBody>
          <a:bodyPr/>
          <a:lstStyle/>
          <a:p>
            <a:pPr eaLnBrk="1" latinLnBrk="0" hangingPunct="1"/>
            <a:fld id="{74CBEAF9-9E58-4CC8-A6FF-6DD8A58DEEA4}" type="datetimeFigureOut">
              <a:rPr lang="en-US" smtClean="0"/>
              <a:pPr eaLnBrk="1" latinLnBrk="0" hangingPunct="1"/>
              <a:t>5/25/2021</a:t>
            </a:fld>
            <a:endParaRPr lang="en-US"/>
          </a:p>
        </p:txBody>
      </p:sp>
      <p:sp>
        <p:nvSpPr>
          <p:cNvPr id="11" name="Footer Placeholder 10"/>
          <p:cNvSpPr>
            <a:spLocks noGrp="1"/>
          </p:cNvSpPr>
          <p:nvPr>
            <p:ph type="ftr" sz="quarter" idx="11"/>
          </p:nvPr>
        </p:nvSpPr>
        <p:spPr/>
        <p:txBody>
          <a:bodyPr/>
          <a:lstStyle/>
          <a:p>
            <a:endParaRPr kumimoji="0" lang="en-US"/>
          </a:p>
        </p:txBody>
      </p:sp>
      <p:sp>
        <p:nvSpPr>
          <p:cNvPr id="16" name="Slide Number Placeholder 15"/>
          <p:cNvSpPr>
            <a:spLocks noGrp="1"/>
          </p:cNvSpPr>
          <p:nvPr>
            <p:ph type="sldNum" sz="quarter" idx="12"/>
          </p:nvPr>
        </p:nvSpPr>
        <p:spPr/>
        <p:txBody>
          <a:bodyPr/>
          <a:lstStyle/>
          <a:p>
            <a:fld id="{CA15C064-DD44-4CAC-873E-2D1F54821676}" type="slidenum">
              <a:rPr kumimoji="0" lang="en-US" smtClean="0"/>
              <a:pPr eaLnBrk="1" latinLnBrk="0" hangingPunct="1"/>
              <a:t>‹#›</a:t>
            </a:fld>
            <a:endParaRPr kumimoji="0" lang="en-US"/>
          </a:p>
        </p:txBody>
      </p:sp>
      <p:sp>
        <p:nvSpPr>
          <p:cNvPr id="8" name="Title 7"/>
          <p:cNvSpPr>
            <a:spLocks noGrp="1"/>
          </p:cNvSpPr>
          <p:nvPr>
            <p:ph type="title"/>
          </p:nvPr>
        </p:nvSpPr>
        <p:spPr>
          <a:xfrm>
            <a:off x="240633" y="2947086"/>
            <a:ext cx="11582400" cy="1184825"/>
          </a:xfrm>
        </p:spPr>
        <p:txBody>
          <a:bodyPr rtlCol="0" anchor="t"/>
          <a:lstStyle>
            <a:lvl1pPr algn="r">
              <a:defRPr/>
            </a:lvl1pPr>
          </a:lstStyle>
          <a:p>
            <a:r>
              <a:rPr kumimoji="0" lang="en-US"/>
              <a:t>Click to edit Master title style</a:t>
            </a:r>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0" name="Title 19"/>
          <p:cNvSpPr>
            <a:spLocks noGrp="1"/>
          </p:cNvSpPr>
          <p:nvPr>
            <p:ph type="title"/>
          </p:nvPr>
        </p:nvSpPr>
        <p:spPr>
          <a:xfrm>
            <a:off x="402336" y="457200"/>
            <a:ext cx="11582400" cy="841248"/>
          </a:xfrm>
        </p:spPr>
        <p:txBody>
          <a:bodyPr/>
          <a:lstStyle/>
          <a:p>
            <a:r>
              <a:rPr kumimoji="0" lang="en-US"/>
              <a:t>Click to edit Master title style</a:t>
            </a:r>
          </a:p>
        </p:txBody>
      </p:sp>
      <p:sp>
        <p:nvSpPr>
          <p:cNvPr id="14" name="Content Placeholder 13"/>
          <p:cNvSpPr>
            <a:spLocks noGrp="1"/>
          </p:cNvSpPr>
          <p:nvPr>
            <p:ph sz="half" idx="1"/>
          </p:nvPr>
        </p:nvSpPr>
        <p:spPr>
          <a:xfrm>
            <a:off x="406400" y="1600200"/>
            <a:ext cx="5588000" cy="4724400"/>
          </a:xfrm>
        </p:spPr>
        <p:txBody>
          <a:bodyPr/>
          <a:lstStyle>
            <a:lvl1pPr>
              <a:defRPr sz="2800"/>
            </a:lvl1pPr>
            <a:lvl2pPr>
              <a:defRPr sz="2400"/>
            </a:lvl2pPr>
            <a:lvl3pPr>
              <a:defRPr sz="20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half" idx="2"/>
          </p:nvPr>
        </p:nvSpPr>
        <p:spPr>
          <a:xfrm>
            <a:off x="6197600" y="1600200"/>
            <a:ext cx="5791200" cy="4724400"/>
          </a:xfrm>
        </p:spPr>
        <p:txBody>
          <a:bodyPr/>
          <a:lstStyle>
            <a:lvl1pPr>
              <a:defRPr sz="2800"/>
            </a:lvl1pPr>
            <a:lvl2pPr>
              <a:defRPr sz="2400"/>
            </a:lvl2pPr>
            <a:lvl3pPr>
              <a:defRPr sz="20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21" name="Date Placeholder 20"/>
          <p:cNvSpPr>
            <a:spLocks noGrp="1"/>
          </p:cNvSpPr>
          <p:nvPr>
            <p:ph type="dt" sz="half" idx="10"/>
          </p:nvPr>
        </p:nvSpPr>
        <p:spPr/>
        <p:txBody>
          <a:bodyPr/>
          <a:lstStyle/>
          <a:p>
            <a:pPr eaLnBrk="1" latinLnBrk="0" hangingPunct="1"/>
            <a:fld id="{74CBEAF9-9E58-4CC8-A6FF-6DD8A58DEEA4}" type="datetimeFigureOut">
              <a:rPr lang="en-US" smtClean="0"/>
              <a:pPr eaLnBrk="1" latinLnBrk="0" hangingPunct="1"/>
              <a:t>5/25/2021</a:t>
            </a:fld>
            <a:endParaRPr lang="en-US"/>
          </a:p>
        </p:txBody>
      </p:sp>
      <p:sp>
        <p:nvSpPr>
          <p:cNvPr id="10" name="Footer Placeholder 9"/>
          <p:cNvSpPr>
            <a:spLocks noGrp="1"/>
          </p:cNvSpPr>
          <p:nvPr>
            <p:ph type="ftr" sz="quarter" idx="11"/>
          </p:nvPr>
        </p:nvSpPr>
        <p:spPr/>
        <p:txBody>
          <a:bodyPr/>
          <a:lstStyle/>
          <a:p>
            <a:endParaRPr kumimoji="0" lang="en-US"/>
          </a:p>
        </p:txBody>
      </p:sp>
      <p:sp>
        <p:nvSpPr>
          <p:cNvPr id="31" name="Slide Number Placeholder 30"/>
          <p:cNvSpPr>
            <a:spLocks noGrp="1"/>
          </p:cNvSpPr>
          <p:nvPr>
            <p:ph type="sldNum" sz="quarter" idx="12"/>
          </p:nvPr>
        </p:nvSpPr>
        <p:spPr/>
        <p:txBody>
          <a:bodyPr/>
          <a:lstStyle/>
          <a:p>
            <a:fld id="{CA15C064-DD44-4CAC-873E-2D1F54821676}" type="slidenum">
              <a:rPr kumimoji="0" lang="en-US" smtClean="0"/>
              <a:pPr eaLnBrk="1" latinLnBrk="0" hangingPunct="1"/>
              <a:t>‹#›</a:t>
            </a:fld>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9" name="Title 28"/>
          <p:cNvSpPr>
            <a:spLocks noGrp="1"/>
          </p:cNvSpPr>
          <p:nvPr>
            <p:ph type="title"/>
          </p:nvPr>
        </p:nvSpPr>
        <p:spPr>
          <a:xfrm>
            <a:off x="406400" y="5410200"/>
            <a:ext cx="11480800" cy="882650"/>
          </a:xfrm>
        </p:spPr>
        <p:txBody>
          <a:bodyPr anchor="ctr"/>
          <a:lstStyle>
            <a:lvl1pPr>
              <a:defRPr/>
            </a:lvl1pPr>
          </a:lstStyle>
          <a:p>
            <a:r>
              <a:rPr kumimoji="0" lang="en-US"/>
              <a:t>Click to edit Master title style</a:t>
            </a:r>
          </a:p>
        </p:txBody>
      </p:sp>
      <p:sp>
        <p:nvSpPr>
          <p:cNvPr id="13" name="Text Placeholder 12"/>
          <p:cNvSpPr>
            <a:spLocks noGrp="1"/>
          </p:cNvSpPr>
          <p:nvPr>
            <p:ph type="body" idx="1"/>
          </p:nvPr>
        </p:nvSpPr>
        <p:spPr>
          <a:xfrm>
            <a:off x="375259" y="666750"/>
            <a:ext cx="5720741" cy="639762"/>
          </a:xfrm>
        </p:spPr>
        <p:txBody>
          <a:bodyPr anchor="ctr"/>
          <a:lstStyle>
            <a:lvl1pPr marL="0" indent="0">
              <a:buNone/>
              <a:defRPr sz="1800" b="0" cap="all" baseline="0">
                <a:solidFill>
                  <a:schemeClr val="accent1">
                    <a:shade val="50000"/>
                  </a:schemeClr>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25" name="Text Placeholder 24"/>
          <p:cNvSpPr>
            <a:spLocks noGrp="1"/>
          </p:cNvSpPr>
          <p:nvPr>
            <p:ph type="body" sz="half" idx="3"/>
          </p:nvPr>
        </p:nvSpPr>
        <p:spPr>
          <a:xfrm>
            <a:off x="6193367" y="666750"/>
            <a:ext cx="5722988" cy="639762"/>
          </a:xfrm>
        </p:spPr>
        <p:txBody>
          <a:bodyPr anchor="ctr"/>
          <a:lstStyle>
            <a:lvl1pPr marL="0" indent="0">
              <a:buNone/>
              <a:defRPr sz="1800" b="0" cap="all" baseline="0">
                <a:solidFill>
                  <a:schemeClr val="accent1">
                    <a:shade val="50000"/>
                  </a:schemeClr>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Content Placeholder 3"/>
          <p:cNvSpPr>
            <a:spLocks noGrp="1"/>
          </p:cNvSpPr>
          <p:nvPr>
            <p:ph sz="quarter" idx="2"/>
          </p:nvPr>
        </p:nvSpPr>
        <p:spPr>
          <a:xfrm>
            <a:off x="375259" y="1316038"/>
            <a:ext cx="5720741" cy="3941763"/>
          </a:xfrm>
        </p:spPr>
        <p:txBody>
          <a:bodyPr/>
          <a:lstStyle>
            <a:lvl1pPr>
              <a:defRPr sz="24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28" name="Content Placeholder 27"/>
          <p:cNvSpPr>
            <a:spLocks noGrp="1"/>
          </p:cNvSpPr>
          <p:nvPr>
            <p:ph sz="quarter" idx="4"/>
          </p:nvPr>
        </p:nvSpPr>
        <p:spPr>
          <a:xfrm>
            <a:off x="6198307" y="1316038"/>
            <a:ext cx="5718048" cy="3941763"/>
          </a:xfrm>
        </p:spPr>
        <p:txBody>
          <a:bodyPr/>
          <a:lstStyle>
            <a:lvl1pPr>
              <a:defRPr sz="24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0" name="Date Placeholder 9"/>
          <p:cNvSpPr>
            <a:spLocks noGrp="1"/>
          </p:cNvSpPr>
          <p:nvPr>
            <p:ph type="dt" sz="half" idx="10"/>
          </p:nvPr>
        </p:nvSpPr>
        <p:spPr/>
        <p:txBody>
          <a:bodyPr/>
          <a:lstStyle/>
          <a:p>
            <a:pPr eaLnBrk="1" latinLnBrk="0" hangingPunct="1"/>
            <a:fld id="{74CBEAF9-9E58-4CC8-A6FF-6DD8A58DEEA4}" type="datetimeFigureOut">
              <a:rPr lang="en-US" smtClean="0"/>
              <a:pPr eaLnBrk="1" latinLnBrk="0" hangingPunct="1"/>
              <a:t>5/25/2021</a:t>
            </a:fld>
            <a:endParaRPr lang="en-US"/>
          </a:p>
        </p:txBody>
      </p:sp>
      <p:sp>
        <p:nvSpPr>
          <p:cNvPr id="6" name="Footer Placeholder 5"/>
          <p:cNvSpPr>
            <a:spLocks noGrp="1"/>
          </p:cNvSpPr>
          <p:nvPr>
            <p:ph type="ftr" sz="quarter" idx="11"/>
          </p:nvPr>
        </p:nvSpPr>
        <p:spPr/>
        <p:txBody>
          <a:bodyPr/>
          <a:lstStyle/>
          <a:p>
            <a:endParaRPr kumimoji="0" lang="en-US"/>
          </a:p>
        </p:txBody>
      </p:sp>
      <p:sp>
        <p:nvSpPr>
          <p:cNvPr id="7" name="Slide Number Placeholder 6"/>
          <p:cNvSpPr>
            <a:spLocks noGrp="1"/>
          </p:cNvSpPr>
          <p:nvPr>
            <p:ph type="sldNum" sz="quarter" idx="12"/>
          </p:nvPr>
        </p:nvSpPr>
        <p:spPr>
          <a:xfrm>
            <a:off x="10972800" y="6477000"/>
            <a:ext cx="1016000" cy="246888"/>
          </a:xfrm>
        </p:spPr>
        <p:txBody>
          <a:bodyPr/>
          <a:lstStyle/>
          <a:p>
            <a:fld id="{CA15C064-DD44-4CAC-873E-2D1F54821676}" type="slidenum">
              <a:rPr kumimoji="0" lang="en-US" smtClean="0"/>
              <a:pPr eaLnBrk="1" latinLnBrk="0" hangingPunct="1"/>
              <a:t>‹#›</a:t>
            </a:fld>
            <a:endParaRPr kumimoji="0" lang="en-US" dirty="0"/>
          </a:p>
        </p:txBody>
      </p:sp>
      <p:sp>
        <p:nvSpPr>
          <p:cNvPr id="11" name="Straight Connector 10"/>
          <p:cNvSpPr>
            <a:spLocks noChangeShapeType="1"/>
          </p:cNvSpPr>
          <p:nvPr/>
        </p:nvSpPr>
        <p:spPr bwMode="auto">
          <a:xfrm>
            <a:off x="685800" y="6019801"/>
            <a:ext cx="11506200" cy="2381"/>
          </a:xfrm>
          <a:prstGeom prst="line">
            <a:avLst/>
          </a:prstGeom>
          <a:noFill/>
          <a:ln w="9525" cap="flat" cmpd="sng" algn="ctr">
            <a:gradFill flip="none" rotWithShape="1">
              <a:gsLst>
                <a:gs pos="0">
                  <a:schemeClr val="accent1">
                    <a:alpha val="0"/>
                  </a:schemeClr>
                </a:gs>
                <a:gs pos="17000">
                  <a:schemeClr val="accent1"/>
                </a:gs>
                <a:gs pos="100000">
                  <a:schemeClr val="accent1"/>
                </a:gs>
              </a:gsLst>
              <a:lin ang="0" scaled="1"/>
              <a:tileRect/>
            </a:gradFill>
            <a:prstDash val="solid"/>
            <a:round/>
            <a:headEnd type="none" w="med" len="med"/>
            <a:tailEnd type="none" w="med" len="med"/>
          </a:ln>
          <a:effectLst/>
        </p:spPr>
        <p:txBody>
          <a:bodyPr vert="horz" wrap="square" lIns="91440" tIns="45720" rIns="91440" bIns="45720" anchor="t" compatLnSpc="1"/>
          <a:lstStyle/>
          <a:p>
            <a:endParaRPr kumimoji="0" lang="en-US" sz="180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0" name="Title 29"/>
          <p:cNvSpPr>
            <a:spLocks noGrp="1"/>
          </p:cNvSpPr>
          <p:nvPr>
            <p:ph type="title"/>
          </p:nvPr>
        </p:nvSpPr>
        <p:spPr>
          <a:xfrm>
            <a:off x="402336" y="457200"/>
            <a:ext cx="11582400" cy="841248"/>
          </a:xfrm>
        </p:spPr>
        <p:txBody>
          <a:bodyPr/>
          <a:lstStyle/>
          <a:p>
            <a:r>
              <a:rPr kumimoji="0" lang="en-US"/>
              <a:t>Click to edit Master title style</a:t>
            </a:r>
          </a:p>
        </p:txBody>
      </p:sp>
      <p:sp>
        <p:nvSpPr>
          <p:cNvPr id="12" name="Date Placeholder 11"/>
          <p:cNvSpPr>
            <a:spLocks noGrp="1"/>
          </p:cNvSpPr>
          <p:nvPr>
            <p:ph type="dt" sz="half" idx="10"/>
          </p:nvPr>
        </p:nvSpPr>
        <p:spPr/>
        <p:txBody>
          <a:bodyPr/>
          <a:lstStyle/>
          <a:p>
            <a:pPr eaLnBrk="1" latinLnBrk="0" hangingPunct="1"/>
            <a:fld id="{74CBEAF9-9E58-4CC8-A6FF-6DD8A58DEEA4}" type="datetimeFigureOut">
              <a:rPr lang="en-US" smtClean="0"/>
              <a:pPr eaLnBrk="1" latinLnBrk="0" hangingPunct="1"/>
              <a:t>5/25/2021</a:t>
            </a:fld>
            <a:endParaRPr lang="en-US"/>
          </a:p>
        </p:txBody>
      </p:sp>
      <p:sp>
        <p:nvSpPr>
          <p:cNvPr id="21" name="Footer Placeholder 20"/>
          <p:cNvSpPr>
            <a:spLocks noGrp="1"/>
          </p:cNvSpPr>
          <p:nvPr>
            <p:ph type="ftr" sz="quarter" idx="11"/>
          </p:nvPr>
        </p:nvSpPr>
        <p:spPr/>
        <p:txBody>
          <a:bodyPr/>
          <a:lstStyle/>
          <a:p>
            <a:endParaRPr kumimoji="0" lang="en-US"/>
          </a:p>
        </p:txBody>
      </p:sp>
      <p:sp>
        <p:nvSpPr>
          <p:cNvPr id="6" name="Slide Number Placeholder 5"/>
          <p:cNvSpPr>
            <a:spLocks noGrp="1"/>
          </p:cNvSpPr>
          <p:nvPr>
            <p:ph type="sldNum" sz="quarter" idx="12"/>
          </p:nvPr>
        </p:nvSpPr>
        <p:spPr/>
        <p:txBody>
          <a:bodyPr/>
          <a:lstStyle/>
          <a:p>
            <a:fld id="{CA15C064-DD44-4CAC-873E-2D1F54821676}" type="slidenum">
              <a:rPr kumimoji="0" lang="en-US" smtClean="0"/>
              <a:pPr eaLnBrk="1" latinLnBrk="0" hangingPunct="1"/>
              <a:t>‹#›</a:t>
            </a:fld>
            <a:endParaRPr kumimoji="0"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pPr eaLnBrk="1" latinLnBrk="0" hangingPunct="1"/>
            <a:fld id="{74CBEAF9-9E58-4CC8-A6FF-6DD8A58DEEA4}" type="datetimeFigureOut">
              <a:rPr lang="en-US" smtClean="0"/>
              <a:pPr eaLnBrk="1" latinLnBrk="0" hangingPunct="1"/>
              <a:t>5/25/2021</a:t>
            </a:fld>
            <a:endParaRPr lang="en-US"/>
          </a:p>
        </p:txBody>
      </p:sp>
      <p:sp>
        <p:nvSpPr>
          <p:cNvPr id="24" name="Footer Placeholder 23"/>
          <p:cNvSpPr>
            <a:spLocks noGrp="1"/>
          </p:cNvSpPr>
          <p:nvPr>
            <p:ph type="ftr" sz="quarter" idx="11"/>
          </p:nvPr>
        </p:nvSpPr>
        <p:spPr/>
        <p:txBody>
          <a:bodyPr/>
          <a:lstStyle/>
          <a:p>
            <a:endParaRPr kumimoji="0" lang="en-US"/>
          </a:p>
        </p:txBody>
      </p:sp>
      <p:sp>
        <p:nvSpPr>
          <p:cNvPr id="7" name="Slide Number Placeholder 6"/>
          <p:cNvSpPr>
            <a:spLocks noGrp="1"/>
          </p:cNvSpPr>
          <p:nvPr>
            <p:ph type="sldNum" sz="quarter" idx="12"/>
          </p:nvPr>
        </p:nvSpPr>
        <p:spPr/>
        <p:txBody>
          <a:bodyPr/>
          <a:lstStyle/>
          <a:p>
            <a:fld id="{CA15C064-DD44-4CAC-873E-2D1F54821676}" type="slidenum">
              <a:rPr kumimoji="0" lang="en-US" smtClean="0"/>
              <a:pPr eaLnBrk="1" latinLnBrk="0" hangingPunct="1"/>
              <a:t>‹#›</a:t>
            </a:fld>
            <a:endParaRPr kumimoji="0"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Straight Connector 7"/>
          <p:cNvSpPr>
            <a:spLocks noChangeShapeType="1"/>
          </p:cNvSpPr>
          <p:nvPr/>
        </p:nvSpPr>
        <p:spPr bwMode="auto">
          <a:xfrm>
            <a:off x="685800" y="5849118"/>
            <a:ext cx="11506200" cy="2381"/>
          </a:xfrm>
          <a:prstGeom prst="line">
            <a:avLst/>
          </a:prstGeom>
          <a:noFill/>
          <a:ln w="9525" cap="flat" cmpd="sng" algn="ctr">
            <a:gradFill flip="none" rotWithShape="1">
              <a:gsLst>
                <a:gs pos="0">
                  <a:schemeClr val="accent1">
                    <a:alpha val="0"/>
                  </a:schemeClr>
                </a:gs>
                <a:gs pos="17000">
                  <a:schemeClr val="accent1"/>
                </a:gs>
                <a:gs pos="100000">
                  <a:schemeClr val="accent1"/>
                </a:gs>
              </a:gsLst>
              <a:lin ang="0" scaled="1"/>
              <a:tileRect/>
            </a:gradFill>
            <a:prstDash val="solid"/>
            <a:round/>
            <a:headEnd type="none" w="med" len="med"/>
            <a:tailEnd type="none" w="med" len="med"/>
          </a:ln>
          <a:effectLst/>
        </p:spPr>
        <p:txBody>
          <a:bodyPr vert="horz" wrap="square" lIns="91440" tIns="45720" rIns="91440" bIns="45720" anchor="t" compatLnSpc="1"/>
          <a:lstStyle/>
          <a:p>
            <a:endParaRPr kumimoji="0" lang="en-US" sz="1800"/>
          </a:p>
        </p:txBody>
      </p:sp>
      <p:sp>
        <p:nvSpPr>
          <p:cNvPr id="12" name="Title 11"/>
          <p:cNvSpPr>
            <a:spLocks noGrp="1"/>
          </p:cNvSpPr>
          <p:nvPr>
            <p:ph type="title"/>
          </p:nvPr>
        </p:nvSpPr>
        <p:spPr>
          <a:xfrm>
            <a:off x="609600" y="5486400"/>
            <a:ext cx="11277600" cy="520700"/>
          </a:xfrm>
        </p:spPr>
        <p:txBody>
          <a:bodyPr anchor="ctr"/>
          <a:lstStyle>
            <a:lvl1pPr algn="l">
              <a:buNone/>
              <a:defRPr sz="2000" b="1"/>
            </a:lvl1pPr>
          </a:lstStyle>
          <a:p>
            <a:r>
              <a:rPr kumimoji="0" lang="en-US"/>
              <a:t>Click to edit Master title style</a:t>
            </a:r>
          </a:p>
        </p:txBody>
      </p:sp>
      <p:sp>
        <p:nvSpPr>
          <p:cNvPr id="26" name="Text Placeholder 25"/>
          <p:cNvSpPr>
            <a:spLocks noGrp="1"/>
          </p:cNvSpPr>
          <p:nvPr>
            <p:ph type="body" idx="2"/>
          </p:nvPr>
        </p:nvSpPr>
        <p:spPr>
          <a:xfrm>
            <a:off x="609601" y="609600"/>
            <a:ext cx="4011084" cy="4800600"/>
          </a:xfrm>
        </p:spPr>
        <p:txBody>
          <a:bodyPr/>
          <a:lstStyle>
            <a:lvl1pPr marL="0" indent="0">
              <a:buNone/>
              <a:defRPr sz="1400"/>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14" name="Content Placeholder 13"/>
          <p:cNvSpPr>
            <a:spLocks noGrp="1"/>
          </p:cNvSpPr>
          <p:nvPr>
            <p:ph sz="half" idx="1"/>
          </p:nvPr>
        </p:nvSpPr>
        <p:spPr>
          <a:xfrm>
            <a:off x="4766733" y="609600"/>
            <a:ext cx="7120467" cy="4800600"/>
          </a:xfrm>
        </p:spPr>
        <p:txBody>
          <a:bodyPr/>
          <a:lstStyle>
            <a:lvl1pPr>
              <a:defRPr sz="3200"/>
            </a:lvl1pPr>
            <a:lvl2pPr>
              <a:defRPr sz="2800"/>
            </a:lvl2pPr>
            <a:lvl3pPr>
              <a:defRPr sz="2400"/>
            </a:lvl3pPr>
            <a:lvl4pPr>
              <a:defRPr sz="2000"/>
            </a:lvl4pPr>
            <a:lvl5pPr>
              <a:defRPr sz="20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25" name="Date Placeholder 24"/>
          <p:cNvSpPr>
            <a:spLocks noGrp="1"/>
          </p:cNvSpPr>
          <p:nvPr>
            <p:ph type="dt" sz="half" idx="10"/>
          </p:nvPr>
        </p:nvSpPr>
        <p:spPr/>
        <p:txBody>
          <a:bodyPr/>
          <a:lstStyle/>
          <a:p>
            <a:pPr eaLnBrk="1" latinLnBrk="0" hangingPunct="1"/>
            <a:fld id="{74CBEAF9-9E58-4CC8-A6FF-6DD8A58DEEA4}" type="datetimeFigureOut">
              <a:rPr lang="en-US" smtClean="0"/>
              <a:pPr eaLnBrk="1" latinLnBrk="0" hangingPunct="1"/>
              <a:t>5/25/2021</a:t>
            </a:fld>
            <a:endParaRPr lang="en-US"/>
          </a:p>
        </p:txBody>
      </p:sp>
      <p:sp>
        <p:nvSpPr>
          <p:cNvPr id="29" name="Footer Placeholder 28"/>
          <p:cNvSpPr>
            <a:spLocks noGrp="1"/>
          </p:cNvSpPr>
          <p:nvPr>
            <p:ph type="ftr" sz="quarter" idx="11"/>
          </p:nvPr>
        </p:nvSpPr>
        <p:spPr/>
        <p:txBody>
          <a:bodyPr/>
          <a:lstStyle/>
          <a:p>
            <a:endParaRPr kumimoji="0" lang="en-US" dirty="0"/>
          </a:p>
        </p:txBody>
      </p:sp>
      <p:sp>
        <p:nvSpPr>
          <p:cNvPr id="7" name="Slide Number Placeholder 6"/>
          <p:cNvSpPr>
            <a:spLocks noGrp="1"/>
          </p:cNvSpPr>
          <p:nvPr>
            <p:ph type="sldNum" sz="quarter" idx="12"/>
          </p:nvPr>
        </p:nvSpPr>
        <p:spPr/>
        <p:txBody>
          <a:bodyPr/>
          <a:lstStyle/>
          <a:p>
            <a:fld id="{CA15C064-DD44-4CAC-873E-2D1F54821676}" type="slidenum">
              <a:rPr kumimoji="0" lang="en-US" smtClean="0"/>
              <a:pPr eaLnBrk="1" latinLnBrk="0" hangingPunct="1"/>
              <a:t>‹#›</a:t>
            </a:fld>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3" name="Picture Placeholder 12"/>
          <p:cNvSpPr>
            <a:spLocks noGrp="1"/>
          </p:cNvSpPr>
          <p:nvPr>
            <p:ph type="pic" idx="1"/>
          </p:nvPr>
        </p:nvSpPr>
        <p:spPr>
          <a:xfrm>
            <a:off x="4673600" y="616634"/>
            <a:ext cx="6705600" cy="3657600"/>
          </a:xfrm>
          <a:solidFill>
            <a:schemeClr val="bg1"/>
          </a:solidFill>
          <a:ln w="6350">
            <a:solidFill>
              <a:schemeClr val="accent1"/>
            </a:solidFill>
          </a:ln>
          <a:effectLst>
            <a:reflection blurRad="1000" stA="49000" endA="500" endPos="10000" dist="900" dir="5400000" sy="-90000" algn="bl" rotWithShape="0"/>
          </a:effectLst>
        </p:spPr>
        <p:txBody>
          <a:bodyPr/>
          <a:lstStyle>
            <a:lvl1pPr marL="0" indent="0">
              <a:buNone/>
              <a:defRPr sz="3200"/>
            </a:lvl1pPr>
          </a:lstStyle>
          <a:p>
            <a:r>
              <a:rPr kumimoji="0" lang="en-US"/>
              <a:t>Click icon to add picture</a:t>
            </a:r>
            <a:endParaRPr kumimoji="0" lang="en-US" dirty="0"/>
          </a:p>
        </p:txBody>
      </p:sp>
      <p:sp>
        <p:nvSpPr>
          <p:cNvPr id="7" name="Date Placeholder 6"/>
          <p:cNvSpPr>
            <a:spLocks noGrp="1"/>
          </p:cNvSpPr>
          <p:nvPr>
            <p:ph type="dt" sz="half" idx="10"/>
          </p:nvPr>
        </p:nvSpPr>
        <p:spPr/>
        <p:txBody>
          <a:bodyPr/>
          <a:lstStyle/>
          <a:p>
            <a:pPr eaLnBrk="1" latinLnBrk="0" hangingPunct="1"/>
            <a:fld id="{74CBEAF9-9E58-4CC8-A6FF-6DD8A58DEEA4}" type="datetimeFigureOut">
              <a:rPr lang="en-US" smtClean="0"/>
              <a:pPr eaLnBrk="1" latinLnBrk="0" hangingPunct="1"/>
              <a:t>5/25/2021</a:t>
            </a:fld>
            <a:endParaRPr lang="en-US"/>
          </a:p>
        </p:txBody>
      </p:sp>
      <p:sp>
        <p:nvSpPr>
          <p:cNvPr id="5" name="Footer Placeholder 4"/>
          <p:cNvSpPr>
            <a:spLocks noGrp="1"/>
          </p:cNvSpPr>
          <p:nvPr>
            <p:ph type="ftr" sz="quarter" idx="11"/>
          </p:nvPr>
        </p:nvSpPr>
        <p:spPr/>
        <p:txBody>
          <a:bodyPr/>
          <a:lstStyle/>
          <a:p>
            <a:endParaRPr kumimoji="0" lang="en-US"/>
          </a:p>
        </p:txBody>
      </p:sp>
      <p:sp>
        <p:nvSpPr>
          <p:cNvPr id="31" name="Slide Number Placeholder 30"/>
          <p:cNvSpPr>
            <a:spLocks noGrp="1"/>
          </p:cNvSpPr>
          <p:nvPr>
            <p:ph type="sldNum" sz="quarter" idx="12"/>
          </p:nvPr>
        </p:nvSpPr>
        <p:spPr/>
        <p:txBody>
          <a:bodyPr/>
          <a:lstStyle/>
          <a:p>
            <a:fld id="{CA15C064-DD44-4CAC-873E-2D1F54821676}" type="slidenum">
              <a:rPr kumimoji="0" lang="en-US" smtClean="0"/>
              <a:pPr eaLnBrk="1" latinLnBrk="0" hangingPunct="1"/>
              <a:t>‹#›</a:t>
            </a:fld>
            <a:endParaRPr kumimoji="0" lang="en-US"/>
          </a:p>
        </p:txBody>
      </p:sp>
      <p:sp>
        <p:nvSpPr>
          <p:cNvPr id="17" name="Title 16"/>
          <p:cNvSpPr>
            <a:spLocks noGrp="1"/>
          </p:cNvSpPr>
          <p:nvPr>
            <p:ph type="title"/>
          </p:nvPr>
        </p:nvSpPr>
        <p:spPr>
          <a:xfrm>
            <a:off x="508000" y="4993760"/>
            <a:ext cx="7823200" cy="522288"/>
          </a:xfrm>
        </p:spPr>
        <p:txBody>
          <a:bodyPr anchor="ctr"/>
          <a:lstStyle>
            <a:lvl1pPr algn="l">
              <a:buNone/>
              <a:defRPr sz="2000" b="1"/>
            </a:lvl1pPr>
          </a:lstStyle>
          <a:p>
            <a:r>
              <a:rPr kumimoji="0" lang="en-US"/>
              <a:t>Click to edit Master title style</a:t>
            </a:r>
          </a:p>
        </p:txBody>
      </p:sp>
      <p:sp>
        <p:nvSpPr>
          <p:cNvPr id="26" name="Text Placeholder 25"/>
          <p:cNvSpPr>
            <a:spLocks noGrp="1"/>
          </p:cNvSpPr>
          <p:nvPr>
            <p:ph type="body" sz="half" idx="2"/>
          </p:nvPr>
        </p:nvSpPr>
        <p:spPr>
          <a:xfrm>
            <a:off x="508000" y="5533218"/>
            <a:ext cx="7823200" cy="768350"/>
          </a:xfrm>
        </p:spPr>
        <p:txBody>
          <a:bodyPr lIns="109728" tIns="0"/>
          <a:lstStyle>
            <a:lvl1pPr marL="0" indent="0">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7" name="Straight Connector 6"/>
          <p:cNvSpPr>
            <a:spLocks noChangeShapeType="1"/>
          </p:cNvSpPr>
          <p:nvPr/>
        </p:nvSpPr>
        <p:spPr bwMode="auto">
          <a:xfrm>
            <a:off x="685800" y="1050899"/>
            <a:ext cx="11506200" cy="2381"/>
          </a:xfrm>
          <a:prstGeom prst="line">
            <a:avLst/>
          </a:prstGeom>
          <a:noFill/>
          <a:ln w="9525" cap="flat" cmpd="sng" algn="ctr">
            <a:gradFill flip="none" rotWithShape="1">
              <a:gsLst>
                <a:gs pos="0">
                  <a:schemeClr val="accent1">
                    <a:alpha val="0"/>
                  </a:schemeClr>
                </a:gs>
                <a:gs pos="17000">
                  <a:schemeClr val="accent1"/>
                </a:gs>
                <a:gs pos="100000">
                  <a:schemeClr val="accent1"/>
                </a:gs>
              </a:gsLst>
              <a:lin ang="0" scaled="1"/>
              <a:tileRect/>
            </a:gradFill>
            <a:prstDash val="solid"/>
            <a:round/>
            <a:headEnd type="none" w="med" len="med"/>
            <a:tailEnd type="none" w="med" len="med"/>
          </a:ln>
          <a:effectLst/>
        </p:spPr>
        <p:txBody>
          <a:bodyPr vert="horz" wrap="square" lIns="91440" tIns="45720" rIns="91440" bIns="45720" anchor="t" compatLnSpc="1"/>
          <a:lstStyle/>
          <a:p>
            <a:endParaRPr kumimoji="0" lang="en-US" sz="1800"/>
          </a:p>
        </p:txBody>
      </p:sp>
      <p:sp>
        <p:nvSpPr>
          <p:cNvPr id="8" name="Text Placeholder 7"/>
          <p:cNvSpPr>
            <a:spLocks noGrp="1"/>
          </p:cNvSpPr>
          <p:nvPr>
            <p:ph type="body" idx="1"/>
          </p:nvPr>
        </p:nvSpPr>
        <p:spPr>
          <a:xfrm>
            <a:off x="406400" y="1554163"/>
            <a:ext cx="11582400" cy="4525963"/>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1" name="Date Placeholder 10"/>
          <p:cNvSpPr>
            <a:spLocks noGrp="1"/>
          </p:cNvSpPr>
          <p:nvPr>
            <p:ph type="dt" sz="half" idx="2"/>
          </p:nvPr>
        </p:nvSpPr>
        <p:spPr>
          <a:xfrm>
            <a:off x="8636000" y="76201"/>
            <a:ext cx="3352800" cy="288925"/>
          </a:xfrm>
          <a:prstGeom prst="rect">
            <a:avLst/>
          </a:prstGeom>
        </p:spPr>
        <p:txBody>
          <a:bodyPr vert="horz"/>
          <a:lstStyle>
            <a:lvl1pPr algn="l" eaLnBrk="1" latinLnBrk="0" hangingPunct="1">
              <a:defRPr kumimoji="0" sz="1200">
                <a:solidFill>
                  <a:schemeClr val="accent1">
                    <a:shade val="75000"/>
                  </a:schemeClr>
                </a:solidFill>
              </a:defRPr>
            </a:lvl1pPr>
          </a:lstStyle>
          <a:p>
            <a:pPr algn="l" eaLnBrk="1" latinLnBrk="0" hangingPunct="1"/>
            <a:fld id="{74CBEAF9-9E58-4CC8-A6FF-6DD8A58DEEA4}" type="datetimeFigureOut">
              <a:rPr lang="en-US" smtClean="0"/>
              <a:pPr algn="l" eaLnBrk="1" latinLnBrk="0" hangingPunct="1"/>
              <a:t>5/25/2021</a:t>
            </a:fld>
            <a:endParaRPr lang="en-US" dirty="0">
              <a:solidFill>
                <a:schemeClr val="accent1">
                  <a:shade val="75000"/>
                </a:schemeClr>
              </a:solidFill>
            </a:endParaRPr>
          </a:p>
        </p:txBody>
      </p:sp>
      <p:sp>
        <p:nvSpPr>
          <p:cNvPr id="28" name="Footer Placeholder 27"/>
          <p:cNvSpPr>
            <a:spLocks noGrp="1"/>
          </p:cNvSpPr>
          <p:nvPr>
            <p:ph type="ftr" sz="quarter" idx="3"/>
          </p:nvPr>
        </p:nvSpPr>
        <p:spPr>
          <a:xfrm>
            <a:off x="4165600" y="76201"/>
            <a:ext cx="4470400" cy="288925"/>
          </a:xfrm>
          <a:prstGeom prst="rect">
            <a:avLst/>
          </a:prstGeom>
        </p:spPr>
        <p:txBody>
          <a:bodyPr vert="horz"/>
          <a:lstStyle>
            <a:lvl1pPr algn="r" eaLnBrk="1" latinLnBrk="0" hangingPunct="1">
              <a:defRPr kumimoji="0" sz="1200">
                <a:solidFill>
                  <a:schemeClr val="accent1">
                    <a:shade val="75000"/>
                  </a:schemeClr>
                </a:solidFill>
              </a:defRPr>
            </a:lvl1pPr>
          </a:lstStyle>
          <a:p>
            <a:pPr algn="r" eaLnBrk="1" latinLnBrk="0" hangingPunct="1"/>
            <a:endParaRPr kumimoji="0" lang="en-US" dirty="0">
              <a:solidFill>
                <a:schemeClr val="accent1">
                  <a:shade val="75000"/>
                </a:schemeClr>
              </a:solidFill>
            </a:endParaRPr>
          </a:p>
        </p:txBody>
      </p:sp>
      <p:sp>
        <p:nvSpPr>
          <p:cNvPr id="5" name="Slide Number Placeholder 4"/>
          <p:cNvSpPr>
            <a:spLocks noGrp="1"/>
          </p:cNvSpPr>
          <p:nvPr>
            <p:ph type="sldNum" sz="quarter" idx="4"/>
          </p:nvPr>
        </p:nvSpPr>
        <p:spPr>
          <a:xfrm>
            <a:off x="10972800" y="6477001"/>
            <a:ext cx="1016000" cy="244475"/>
          </a:xfrm>
          <a:prstGeom prst="rect">
            <a:avLst/>
          </a:prstGeom>
        </p:spPr>
        <p:txBody>
          <a:bodyPr vert="horz"/>
          <a:lstStyle>
            <a:lvl1pPr algn="r" eaLnBrk="1" latinLnBrk="0" hangingPunct="1">
              <a:defRPr kumimoji="0" sz="1200">
                <a:solidFill>
                  <a:schemeClr val="accent1">
                    <a:shade val="75000"/>
                  </a:schemeClr>
                </a:solidFill>
              </a:defRPr>
            </a:lvl1pPr>
          </a:lstStyle>
          <a:p>
            <a:fld id="{CA15C064-DD44-4CAC-873E-2D1F54821676}" type="slidenum">
              <a:rPr kumimoji="0" lang="en-US" smtClean="0"/>
              <a:pPr eaLnBrk="1" latinLnBrk="0" hangingPunct="1"/>
              <a:t>‹#›</a:t>
            </a:fld>
            <a:endParaRPr kumimoji="0" lang="en-US" dirty="0">
              <a:solidFill>
                <a:schemeClr val="accent1">
                  <a:shade val="75000"/>
                </a:schemeClr>
              </a:solidFill>
            </a:endParaRPr>
          </a:p>
        </p:txBody>
      </p:sp>
      <p:sp>
        <p:nvSpPr>
          <p:cNvPr id="10" name="Title Placeholder 9"/>
          <p:cNvSpPr>
            <a:spLocks noGrp="1"/>
          </p:cNvSpPr>
          <p:nvPr>
            <p:ph type="title"/>
          </p:nvPr>
        </p:nvSpPr>
        <p:spPr>
          <a:xfrm>
            <a:off x="406400" y="457200"/>
            <a:ext cx="11582400" cy="838200"/>
          </a:xfrm>
          <a:prstGeom prst="rect">
            <a:avLst/>
          </a:prstGeom>
        </p:spPr>
        <p:txBody>
          <a:bodyPr vert="horz" anchor="ctr">
            <a:normAutofit/>
          </a:bodyPr>
          <a:lstStyle/>
          <a:p>
            <a:r>
              <a:rPr kumimoji="0" lang="en-US"/>
              <a:t>Click to edit Master title style</a:t>
            </a:r>
          </a:p>
        </p:txBody>
      </p:sp>
      <p:sp>
        <p:nvSpPr>
          <p:cNvPr id="9" name="Straight Connector 8"/>
          <p:cNvSpPr>
            <a:spLocks noChangeShapeType="1"/>
          </p:cNvSpPr>
          <p:nvPr/>
        </p:nvSpPr>
        <p:spPr bwMode="auto">
          <a:xfrm>
            <a:off x="685800" y="1050899"/>
            <a:ext cx="11506200" cy="2381"/>
          </a:xfrm>
          <a:prstGeom prst="line">
            <a:avLst/>
          </a:prstGeom>
          <a:noFill/>
          <a:ln w="9525" cap="flat" cmpd="sng" algn="ctr">
            <a:gradFill flip="none" rotWithShape="1">
              <a:gsLst>
                <a:gs pos="0">
                  <a:schemeClr val="accent1">
                    <a:alpha val="0"/>
                  </a:schemeClr>
                </a:gs>
                <a:gs pos="17000">
                  <a:schemeClr val="accent1"/>
                </a:gs>
                <a:gs pos="100000">
                  <a:schemeClr val="accent1"/>
                </a:gs>
              </a:gsLst>
              <a:lin ang="0" scaled="1"/>
              <a:tileRect/>
            </a:gradFill>
            <a:prstDash val="solid"/>
            <a:round/>
            <a:headEnd type="none" w="med" len="med"/>
            <a:tailEnd type="none" w="med" len="med"/>
          </a:ln>
          <a:effectLst/>
        </p:spPr>
        <p:txBody>
          <a:bodyPr vert="horz" wrap="square" lIns="91440" tIns="45720" rIns="91440" bIns="45720" anchor="t" compatLnSpc="1"/>
          <a:lstStyle/>
          <a:p>
            <a:endParaRPr kumimoji="0" lang="en-US" sz="1800"/>
          </a:p>
        </p:txBody>
      </p:sp>
      <p:sp>
        <p:nvSpPr>
          <p:cNvPr id="12" name="Straight Connector 11"/>
          <p:cNvSpPr>
            <a:spLocks noChangeShapeType="1"/>
          </p:cNvSpPr>
          <p:nvPr/>
        </p:nvSpPr>
        <p:spPr bwMode="auto">
          <a:xfrm>
            <a:off x="685800" y="1057987"/>
            <a:ext cx="11506200" cy="2381"/>
          </a:xfrm>
          <a:prstGeom prst="line">
            <a:avLst/>
          </a:prstGeom>
          <a:noFill/>
          <a:ln w="9525" cap="flat" cmpd="sng" algn="ctr">
            <a:gradFill flip="none" rotWithShape="1">
              <a:gsLst>
                <a:gs pos="0">
                  <a:schemeClr val="accent1">
                    <a:alpha val="0"/>
                  </a:schemeClr>
                </a:gs>
                <a:gs pos="17000">
                  <a:schemeClr val="accent1"/>
                </a:gs>
                <a:gs pos="100000">
                  <a:schemeClr val="accent1"/>
                </a:gs>
              </a:gsLst>
              <a:lin ang="0" scaled="1"/>
              <a:tileRect/>
            </a:gradFill>
            <a:prstDash val="solid"/>
            <a:round/>
            <a:headEnd type="none" w="med" len="med"/>
            <a:tailEnd type="none" w="med" len="med"/>
          </a:ln>
          <a:effectLst/>
        </p:spPr>
        <p:txBody>
          <a:bodyPr vert="horz" wrap="square" lIns="91440" tIns="45720" rIns="91440" bIns="45720" anchor="t" compatLnSpc="1"/>
          <a:lstStyle/>
          <a:p>
            <a:endParaRPr kumimoji="0" lang="en-US" sz="180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rtl="0" eaLnBrk="1" latinLnBrk="0" hangingPunct="1">
        <a:spcBef>
          <a:spcPct val="0"/>
        </a:spcBef>
        <a:buNone/>
        <a:defRPr kumimoji="0" sz="3600" kern="1200" cap="all" baseline="0">
          <a:solidFill>
            <a:schemeClr val="tx2"/>
          </a:solidFill>
          <a:effectLst>
            <a:reflection blurRad="12700" stA="48000" endA="300" endPos="55000" dir="5400000" sy="-90000" algn="bl" rotWithShape="0"/>
          </a:effectLst>
          <a:latin typeface="+mj-lt"/>
          <a:ea typeface="+mj-ea"/>
          <a:cs typeface="+mj-cs"/>
        </a:defRPr>
      </a:lvl1pPr>
    </p:titleStyle>
    <p:bodyStyle>
      <a:lvl1pPr marL="342900" indent="-342900" algn="l" rtl="0" eaLnBrk="1" latinLnBrk="0" hangingPunct="1">
        <a:spcBef>
          <a:spcPct val="20000"/>
        </a:spcBef>
        <a:buClr>
          <a:schemeClr val="accent1"/>
        </a:buClr>
        <a:buSzPct val="70000"/>
        <a:buFont typeface="Wingdings 2"/>
        <a:buChar char=""/>
        <a:defRPr kumimoji="0" sz="3200" kern="1200">
          <a:solidFill>
            <a:schemeClr val="tx2"/>
          </a:solidFill>
          <a:latin typeface="+mn-lt"/>
          <a:ea typeface="+mn-ea"/>
          <a:cs typeface="+mn-cs"/>
        </a:defRPr>
      </a:lvl1pPr>
      <a:lvl2pPr marL="742950" indent="-285750" algn="l" rtl="0" eaLnBrk="1" latinLnBrk="0" hangingPunct="1">
        <a:spcBef>
          <a:spcPct val="20000"/>
        </a:spcBef>
        <a:buClr>
          <a:schemeClr val="accent1"/>
        </a:buClr>
        <a:buSzPct val="70000"/>
        <a:buFont typeface="Wingdings 2"/>
        <a:buChar char=""/>
        <a:defRPr kumimoji="0" sz="2800" kern="1200">
          <a:solidFill>
            <a:schemeClr val="tx2"/>
          </a:solidFill>
          <a:latin typeface="+mn-lt"/>
          <a:ea typeface="+mn-ea"/>
          <a:cs typeface="+mn-cs"/>
        </a:defRPr>
      </a:lvl2pPr>
      <a:lvl3pPr marL="1143000" indent="-228600" algn="l" rtl="0" eaLnBrk="1" latinLnBrk="0" hangingPunct="1">
        <a:spcBef>
          <a:spcPct val="20000"/>
        </a:spcBef>
        <a:buClr>
          <a:schemeClr val="accent1"/>
        </a:buClr>
        <a:buSzPct val="70000"/>
        <a:buFont typeface="Wingdings 2"/>
        <a:buChar char=""/>
        <a:defRPr kumimoji="0" sz="2400" kern="1200">
          <a:solidFill>
            <a:schemeClr val="tx2"/>
          </a:solidFill>
          <a:latin typeface="+mn-lt"/>
          <a:ea typeface="+mn-ea"/>
          <a:cs typeface="+mn-cs"/>
        </a:defRPr>
      </a:lvl3pPr>
      <a:lvl4pPr marL="1600200" indent="-228600" algn="l" rtl="0" eaLnBrk="1" latinLnBrk="0" hangingPunct="1">
        <a:spcBef>
          <a:spcPct val="20000"/>
        </a:spcBef>
        <a:buClr>
          <a:schemeClr val="accent1"/>
        </a:buClr>
        <a:buSzPct val="70000"/>
        <a:buFont typeface="Wingdings 2"/>
        <a:buChar char=""/>
        <a:defRPr kumimoji="0" sz="2000" kern="1200">
          <a:solidFill>
            <a:schemeClr val="tx2"/>
          </a:solidFill>
          <a:latin typeface="+mn-lt"/>
          <a:ea typeface="+mn-ea"/>
          <a:cs typeface="+mn-cs"/>
        </a:defRPr>
      </a:lvl4pPr>
      <a:lvl5pPr marL="2057400" indent="-228600" algn="l" rtl="0" eaLnBrk="1" latinLnBrk="0" hangingPunct="1">
        <a:spcBef>
          <a:spcPct val="20000"/>
        </a:spcBef>
        <a:buClr>
          <a:schemeClr val="accent1"/>
        </a:buClr>
        <a:buSzPct val="60000"/>
        <a:buFont typeface="Wingdings 2"/>
        <a:buChar char=""/>
        <a:defRPr kumimoji="0" sz="1800" kern="1200">
          <a:solidFill>
            <a:schemeClr val="tx2"/>
          </a:solidFill>
          <a:latin typeface="+mn-lt"/>
          <a:ea typeface="+mn-ea"/>
          <a:cs typeface="+mn-cs"/>
        </a:defRPr>
      </a:lvl5pPr>
      <a:lvl6pPr marL="2514600" indent="-228600" algn="l" rtl="0" eaLnBrk="1" latinLnBrk="0" hangingPunct="1">
        <a:spcBef>
          <a:spcPct val="20000"/>
        </a:spcBef>
        <a:buClr>
          <a:schemeClr val="accent1"/>
        </a:buClr>
        <a:buSzPct val="60000"/>
        <a:buFont typeface="Wingdings 2"/>
        <a:buChar char=""/>
        <a:defRPr kumimoji="0" sz="1800" kern="1200">
          <a:solidFill>
            <a:schemeClr val="tx2"/>
          </a:solidFill>
          <a:latin typeface="+mn-lt"/>
          <a:ea typeface="+mn-ea"/>
          <a:cs typeface="+mn-cs"/>
        </a:defRPr>
      </a:lvl6pPr>
      <a:lvl7pPr marL="2971800" indent="-228600" algn="l" rtl="0" eaLnBrk="1" latinLnBrk="0" hangingPunct="1">
        <a:spcBef>
          <a:spcPct val="20000"/>
        </a:spcBef>
        <a:buClr>
          <a:schemeClr val="accent1"/>
        </a:buClr>
        <a:buSzPct val="60000"/>
        <a:buFont typeface="Wingdings 2"/>
        <a:buChar char=""/>
        <a:defRPr kumimoji="0" sz="1600" kern="1200">
          <a:solidFill>
            <a:schemeClr val="tx2"/>
          </a:solidFill>
          <a:latin typeface="+mn-lt"/>
          <a:ea typeface="+mn-ea"/>
          <a:cs typeface="+mn-cs"/>
        </a:defRPr>
      </a:lvl7pPr>
      <a:lvl8pPr marL="3429000" indent="-228600" algn="l" rtl="0" eaLnBrk="1" latinLnBrk="0" hangingPunct="1">
        <a:spcBef>
          <a:spcPct val="20000"/>
        </a:spcBef>
        <a:buClr>
          <a:schemeClr val="accent1"/>
        </a:buClr>
        <a:buSzPct val="60000"/>
        <a:buFont typeface="Wingdings 2"/>
        <a:buChar char=""/>
        <a:defRPr kumimoji="0" sz="1600" kern="1200" baseline="0">
          <a:solidFill>
            <a:schemeClr val="tx2"/>
          </a:solidFill>
          <a:latin typeface="+mn-lt"/>
          <a:ea typeface="+mn-ea"/>
          <a:cs typeface="+mn-cs"/>
        </a:defRPr>
      </a:lvl8pPr>
      <a:lvl9pPr marL="3886200" indent="-228600" algn="l" rtl="0" eaLnBrk="1" latinLnBrk="0" hangingPunct="1">
        <a:spcBef>
          <a:spcPct val="20000"/>
        </a:spcBef>
        <a:buClr>
          <a:schemeClr val="accent1"/>
        </a:buClr>
        <a:buSzPct val="60000"/>
        <a:buFont typeface="Wingdings 2"/>
        <a:buChar char=""/>
        <a:defRPr kumimoji="0" sz="1400" kern="1200" baseline="0">
          <a:solidFill>
            <a:schemeClr val="tx2"/>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4.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2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jpeg"/><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45.png"/></Relationships>
</file>

<file path=ppt/slides/_rels/slide2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57200" y="1621940"/>
            <a:ext cx="11277600" cy="1222375"/>
          </a:xfrm>
        </p:spPr>
        <p:txBody>
          <a:bodyPr>
            <a:normAutofit fontScale="90000"/>
          </a:bodyPr>
          <a:lstStyle/>
          <a:p>
            <a:pPr algn="ctr"/>
            <a:r>
              <a:rPr lang="en-GB" dirty="0">
                <a:effectLst/>
                <a:cs typeface="Times New Roman" panose="02020603050405020304" pitchFamily="18" charset="0"/>
              </a:rPr>
              <a:t>EDIFICE DETECTION OF DOMAIN TRANSLATED Satellite Imagery using GENERATIVE ADVERSARIAL NETWORKS</a:t>
            </a:r>
            <a:endParaRPr lang="en-US" dirty="0">
              <a:effectLst/>
              <a:cs typeface="Times New Roman" panose="02020603050405020304" pitchFamily="18" charset="0"/>
            </a:endParaRPr>
          </a:p>
        </p:txBody>
      </p:sp>
      <p:sp>
        <p:nvSpPr>
          <p:cNvPr id="3" name="Subtitle 2"/>
          <p:cNvSpPr>
            <a:spLocks noGrp="1"/>
          </p:cNvSpPr>
          <p:nvPr>
            <p:ph type="subTitle" idx="1"/>
          </p:nvPr>
        </p:nvSpPr>
        <p:spPr>
          <a:xfrm>
            <a:off x="1908699" y="3568822"/>
            <a:ext cx="8371644" cy="1667237"/>
          </a:xfrm>
        </p:spPr>
        <p:txBody>
          <a:bodyPr>
            <a:normAutofit/>
          </a:bodyPr>
          <a:lstStyle/>
          <a:p>
            <a:pPr algn="ctr"/>
            <a:r>
              <a:rPr lang="en-US" sz="2800" dirty="0">
                <a:latin typeface="+mj-lt"/>
                <a:cs typeface="Times New Roman" panose="02020603050405020304" pitchFamily="18" charset="0"/>
              </a:rPr>
              <a:t>CS6611 – CREATIVE AND INNOVATIVE PROJECT</a:t>
            </a:r>
          </a:p>
          <a:p>
            <a:pPr algn="ctr"/>
            <a:r>
              <a:rPr lang="en-US" sz="2000" dirty="0">
                <a:latin typeface="+mj-lt"/>
                <a:cs typeface="Times New Roman" panose="02020603050405020304" pitchFamily="18" charset="0"/>
              </a:rPr>
              <a:t>TEAM NO: 22                                                                           </a:t>
            </a:r>
          </a:p>
          <a:p>
            <a:pPr algn="ctr"/>
            <a:r>
              <a:rPr lang="en-US" sz="2000" dirty="0">
                <a:latin typeface="+mj-lt"/>
                <a:cs typeface="Times New Roman" panose="02020603050405020304" pitchFamily="18" charset="0"/>
              </a:rPr>
              <a:t>GOKUL. S 2018103026</a:t>
            </a:r>
          </a:p>
          <a:p>
            <a:pPr algn="ctr"/>
            <a:r>
              <a:rPr lang="en-US" sz="2000" dirty="0">
                <a:latin typeface="+mj-lt"/>
                <a:cs typeface="Times New Roman" panose="02020603050405020304" pitchFamily="18" charset="0"/>
              </a:rPr>
              <a:t>SRIHARI. S 2018103601 </a:t>
            </a:r>
          </a:p>
        </p:txBody>
      </p:sp>
    </p:spTree>
    <p:extLst>
      <p:ext uri="{BB962C8B-B14F-4D97-AF65-F5344CB8AC3E}">
        <p14:creationId xmlns:p14="http://schemas.microsoft.com/office/powerpoint/2010/main" val="12131962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14.png">
            <a:extLst>
              <a:ext uri="{FF2B5EF4-FFF2-40B4-BE49-F238E27FC236}">
                <a16:creationId xmlns:a16="http://schemas.microsoft.com/office/drawing/2014/main" id="{81277BFE-9BD1-45A1-B985-E2317F818A05}"/>
              </a:ext>
            </a:extLst>
          </p:cNvPr>
          <p:cNvPicPr/>
          <p:nvPr/>
        </p:nvPicPr>
        <p:blipFill>
          <a:blip r:embed="rId2"/>
          <a:srcRect/>
          <a:stretch>
            <a:fillRect/>
          </a:stretch>
        </p:blipFill>
        <p:spPr>
          <a:xfrm>
            <a:off x="2925762" y="1180280"/>
            <a:ext cx="5730875" cy="3022600"/>
          </a:xfrm>
          <a:prstGeom prst="rect">
            <a:avLst/>
          </a:prstGeom>
          <a:ln/>
        </p:spPr>
      </p:pic>
      <p:sp>
        <p:nvSpPr>
          <p:cNvPr id="5" name="Title 1">
            <a:extLst>
              <a:ext uri="{FF2B5EF4-FFF2-40B4-BE49-F238E27FC236}">
                <a16:creationId xmlns:a16="http://schemas.microsoft.com/office/drawing/2014/main" id="{674ED4DB-9ACD-4F19-A415-69970B5581C9}"/>
              </a:ext>
            </a:extLst>
          </p:cNvPr>
          <p:cNvSpPr>
            <a:spLocks noGrp="1"/>
          </p:cNvSpPr>
          <p:nvPr>
            <p:ph type="title"/>
          </p:nvPr>
        </p:nvSpPr>
        <p:spPr>
          <a:xfrm>
            <a:off x="406400" y="250723"/>
            <a:ext cx="11582400" cy="838200"/>
          </a:xfrm>
        </p:spPr>
        <p:txBody>
          <a:bodyPr/>
          <a:lstStyle/>
          <a:p>
            <a:r>
              <a:rPr lang="en-IN" b="1" dirty="0">
                <a:effectLst/>
                <a:latin typeface="Times New Roman" panose="02020603050405020304" pitchFamily="18" charset="0"/>
                <a:cs typeface="Times New Roman" panose="02020603050405020304" pitchFamily="18" charset="0"/>
              </a:rPr>
              <a:t>EDIFICE DETECTION MODULE</a:t>
            </a:r>
          </a:p>
        </p:txBody>
      </p:sp>
      <p:sp>
        <p:nvSpPr>
          <p:cNvPr id="6" name="Content Placeholder 2">
            <a:extLst>
              <a:ext uri="{FF2B5EF4-FFF2-40B4-BE49-F238E27FC236}">
                <a16:creationId xmlns:a16="http://schemas.microsoft.com/office/drawing/2014/main" id="{8E897478-2E12-48F9-A16B-0A39EE29F73C}"/>
              </a:ext>
            </a:extLst>
          </p:cNvPr>
          <p:cNvSpPr>
            <a:spLocks noGrp="1"/>
          </p:cNvSpPr>
          <p:nvPr>
            <p:ph idx="1"/>
          </p:nvPr>
        </p:nvSpPr>
        <p:spPr>
          <a:xfrm>
            <a:off x="406400" y="4410894"/>
            <a:ext cx="11582400" cy="2196383"/>
          </a:xfrm>
        </p:spPr>
        <p:txBody>
          <a:bodyPr>
            <a:noAutofit/>
          </a:bodyPr>
          <a:lstStyle/>
          <a:p>
            <a:pPr algn="just">
              <a:lnSpc>
                <a:spcPct val="150000"/>
              </a:lnSpc>
              <a:buFont typeface="Wingdings" panose="05000000000000000000" pitchFamily="2" charset="2"/>
              <a:buChar char="q"/>
            </a:pPr>
            <a:r>
              <a:rPr lang="en-IN" sz="1800" dirty="0">
                <a:effectLst/>
                <a:latin typeface="Times New Roman" panose="02020603050405020304" pitchFamily="18" charset="0"/>
                <a:ea typeface="Times New Roman" panose="02020603050405020304" pitchFamily="18" charset="0"/>
              </a:rPr>
              <a:t>On obtaining the generated samples, it is visualized with the aid of </a:t>
            </a:r>
            <a:r>
              <a:rPr lang="en-IN" sz="1800" dirty="0" err="1">
                <a:effectLst/>
                <a:latin typeface="Times New Roman" panose="02020603050405020304" pitchFamily="18" charset="0"/>
                <a:ea typeface="Times New Roman" panose="02020603050405020304" pitchFamily="18" charset="0"/>
              </a:rPr>
              <a:t>ApproxPolydp</a:t>
            </a:r>
            <a:r>
              <a:rPr lang="en-IN" sz="1800" dirty="0">
                <a:effectLst/>
                <a:latin typeface="Times New Roman" panose="02020603050405020304" pitchFamily="18" charset="0"/>
                <a:ea typeface="Times New Roman" panose="02020603050405020304" pitchFamily="18" charset="0"/>
              </a:rPr>
              <a:t> feature enabling us to recognize the polygons in this image. </a:t>
            </a:r>
          </a:p>
          <a:p>
            <a:pPr algn="just">
              <a:lnSpc>
                <a:spcPct val="150000"/>
              </a:lnSpc>
              <a:buFont typeface="Wingdings" panose="05000000000000000000" pitchFamily="2" charset="2"/>
              <a:buChar char="q"/>
            </a:pPr>
            <a:r>
              <a:rPr lang="en-IN" sz="1800" dirty="0">
                <a:effectLst/>
                <a:latin typeface="Times New Roman" panose="02020603050405020304" pitchFamily="18" charset="0"/>
                <a:ea typeface="Times New Roman" panose="02020603050405020304" pitchFamily="18" charset="0"/>
              </a:rPr>
              <a:t>The putative points are figured out in the resulting image thereby enabling us to figure out the erections. </a:t>
            </a:r>
          </a:p>
          <a:p>
            <a:pPr algn="just">
              <a:lnSpc>
                <a:spcPct val="150000"/>
              </a:lnSpc>
              <a:buFont typeface="Wingdings" panose="05000000000000000000" pitchFamily="2" charset="2"/>
              <a:buChar char="q"/>
            </a:pPr>
            <a:r>
              <a:rPr lang="en-IN" sz="1800" b="1" dirty="0">
                <a:latin typeface="Times New Roman" panose="02020603050405020304" pitchFamily="18" charset="0"/>
                <a:cs typeface="Times New Roman" panose="02020603050405020304" pitchFamily="18" charset="0"/>
              </a:rPr>
              <a:t>Input</a:t>
            </a:r>
            <a:r>
              <a:rPr lang="en-IN" sz="1800" dirty="0">
                <a:latin typeface="Times New Roman" panose="02020603050405020304" pitchFamily="18" charset="0"/>
                <a:cs typeface="Times New Roman" panose="02020603050405020304" pitchFamily="18" charset="0"/>
              </a:rPr>
              <a:t> : </a:t>
            </a:r>
            <a:r>
              <a:rPr lang="en-IN" sz="1800" dirty="0">
                <a:effectLst/>
                <a:latin typeface="Times New Roman" panose="02020603050405020304" pitchFamily="18" charset="0"/>
                <a:ea typeface="Times New Roman" panose="02020603050405020304" pitchFamily="18" charset="0"/>
              </a:rPr>
              <a:t>Generated Samples in the output domain</a:t>
            </a:r>
          </a:p>
          <a:p>
            <a:pPr algn="just">
              <a:lnSpc>
                <a:spcPct val="150000"/>
              </a:lnSpc>
              <a:buFont typeface="Wingdings" panose="05000000000000000000" pitchFamily="2" charset="2"/>
              <a:buChar char="q"/>
            </a:pPr>
            <a:r>
              <a:rPr lang="en-IN" sz="1800" b="1" dirty="0">
                <a:latin typeface="Times New Roman" panose="02020603050405020304" pitchFamily="18" charset="0"/>
                <a:cs typeface="Times New Roman" panose="02020603050405020304" pitchFamily="18" charset="0"/>
              </a:rPr>
              <a:t>Output</a:t>
            </a:r>
            <a:r>
              <a:rPr lang="en-IN" sz="1800" dirty="0">
                <a:latin typeface="Times New Roman" panose="02020603050405020304" pitchFamily="18" charset="0"/>
                <a:cs typeface="Times New Roman" panose="02020603050405020304" pitchFamily="18" charset="0"/>
              </a:rPr>
              <a:t> :Edifice Detection</a:t>
            </a:r>
            <a:endParaRPr lang="en-IN" sz="1800" dirty="0">
              <a:effectLst/>
              <a:latin typeface="Times New Roman" panose="02020603050405020304" pitchFamily="18" charset="0"/>
              <a:ea typeface="Times New Roman" panose="02020603050405020304" pitchFamily="18" charset="0"/>
            </a:endParaRPr>
          </a:p>
        </p:txBody>
      </p:sp>
      <p:sp>
        <p:nvSpPr>
          <p:cNvPr id="7" name="Content Placeholder 2">
            <a:extLst>
              <a:ext uri="{FF2B5EF4-FFF2-40B4-BE49-F238E27FC236}">
                <a16:creationId xmlns:a16="http://schemas.microsoft.com/office/drawing/2014/main" id="{0B4FDFB2-C46C-43D9-B405-807645E5360C}"/>
              </a:ext>
            </a:extLst>
          </p:cNvPr>
          <p:cNvSpPr txBox="1">
            <a:spLocks/>
          </p:cNvSpPr>
          <p:nvPr/>
        </p:nvSpPr>
        <p:spPr>
          <a:xfrm>
            <a:off x="4699821" y="5850859"/>
            <a:ext cx="6125495" cy="756418"/>
          </a:xfrm>
          <a:prstGeom prst="rect">
            <a:avLst/>
          </a:prstGeom>
        </p:spPr>
        <p:txBody>
          <a:bodyPr vert="horz">
            <a:normAutofit/>
          </a:bodyPr>
          <a:lstStyle>
            <a:lvl1pPr marL="342900" indent="-342900" algn="l" rtl="0" eaLnBrk="1" latinLnBrk="0" hangingPunct="1">
              <a:spcBef>
                <a:spcPct val="20000"/>
              </a:spcBef>
              <a:buClr>
                <a:schemeClr val="accent1"/>
              </a:buClr>
              <a:buSzPct val="70000"/>
              <a:buFont typeface="Wingdings 2"/>
              <a:buChar char=""/>
              <a:defRPr kumimoji="0" sz="3200" kern="1200">
                <a:solidFill>
                  <a:schemeClr val="tx2"/>
                </a:solidFill>
                <a:latin typeface="+mn-lt"/>
                <a:ea typeface="+mn-ea"/>
                <a:cs typeface="+mn-cs"/>
              </a:defRPr>
            </a:lvl1pPr>
            <a:lvl2pPr marL="742950" indent="-285750" algn="l" rtl="0" eaLnBrk="1" latinLnBrk="0" hangingPunct="1">
              <a:spcBef>
                <a:spcPct val="20000"/>
              </a:spcBef>
              <a:buClr>
                <a:schemeClr val="accent1"/>
              </a:buClr>
              <a:buSzPct val="70000"/>
              <a:buFont typeface="Wingdings 2"/>
              <a:buChar char=""/>
              <a:defRPr kumimoji="0" sz="2800" kern="1200">
                <a:solidFill>
                  <a:schemeClr val="tx2"/>
                </a:solidFill>
                <a:latin typeface="+mn-lt"/>
                <a:ea typeface="+mn-ea"/>
                <a:cs typeface="+mn-cs"/>
              </a:defRPr>
            </a:lvl2pPr>
            <a:lvl3pPr marL="1143000" indent="-228600" algn="l" rtl="0" eaLnBrk="1" latinLnBrk="0" hangingPunct="1">
              <a:spcBef>
                <a:spcPct val="20000"/>
              </a:spcBef>
              <a:buClr>
                <a:schemeClr val="accent1"/>
              </a:buClr>
              <a:buSzPct val="70000"/>
              <a:buFont typeface="Wingdings 2"/>
              <a:buChar char=""/>
              <a:defRPr kumimoji="0" sz="2400" kern="1200">
                <a:solidFill>
                  <a:schemeClr val="tx2"/>
                </a:solidFill>
                <a:latin typeface="+mn-lt"/>
                <a:ea typeface="+mn-ea"/>
                <a:cs typeface="+mn-cs"/>
              </a:defRPr>
            </a:lvl3pPr>
            <a:lvl4pPr marL="1600200" indent="-228600" algn="l" rtl="0" eaLnBrk="1" latinLnBrk="0" hangingPunct="1">
              <a:spcBef>
                <a:spcPct val="20000"/>
              </a:spcBef>
              <a:buClr>
                <a:schemeClr val="accent1"/>
              </a:buClr>
              <a:buSzPct val="70000"/>
              <a:buFont typeface="Wingdings 2"/>
              <a:buChar char=""/>
              <a:defRPr kumimoji="0" sz="2000" kern="1200">
                <a:solidFill>
                  <a:schemeClr val="tx2"/>
                </a:solidFill>
                <a:latin typeface="+mn-lt"/>
                <a:ea typeface="+mn-ea"/>
                <a:cs typeface="+mn-cs"/>
              </a:defRPr>
            </a:lvl4pPr>
            <a:lvl5pPr marL="2057400" indent="-228600" algn="l" rtl="0" eaLnBrk="1" latinLnBrk="0" hangingPunct="1">
              <a:spcBef>
                <a:spcPct val="20000"/>
              </a:spcBef>
              <a:buClr>
                <a:schemeClr val="accent1"/>
              </a:buClr>
              <a:buSzPct val="60000"/>
              <a:buFont typeface="Wingdings 2"/>
              <a:buChar char=""/>
              <a:defRPr kumimoji="0" sz="1800" kern="1200">
                <a:solidFill>
                  <a:schemeClr val="tx2"/>
                </a:solidFill>
                <a:latin typeface="+mn-lt"/>
                <a:ea typeface="+mn-ea"/>
                <a:cs typeface="+mn-cs"/>
              </a:defRPr>
            </a:lvl5pPr>
            <a:lvl6pPr marL="2514600" indent="-228600" algn="l" rtl="0" eaLnBrk="1" latinLnBrk="0" hangingPunct="1">
              <a:spcBef>
                <a:spcPct val="20000"/>
              </a:spcBef>
              <a:buClr>
                <a:schemeClr val="accent1"/>
              </a:buClr>
              <a:buSzPct val="60000"/>
              <a:buFont typeface="Wingdings 2"/>
              <a:buChar char=""/>
              <a:defRPr kumimoji="0" sz="1800" kern="1200">
                <a:solidFill>
                  <a:schemeClr val="tx2"/>
                </a:solidFill>
                <a:latin typeface="+mn-lt"/>
                <a:ea typeface="+mn-ea"/>
                <a:cs typeface="+mn-cs"/>
              </a:defRPr>
            </a:lvl6pPr>
            <a:lvl7pPr marL="2971800" indent="-228600" algn="l" rtl="0" eaLnBrk="1" latinLnBrk="0" hangingPunct="1">
              <a:spcBef>
                <a:spcPct val="20000"/>
              </a:spcBef>
              <a:buClr>
                <a:schemeClr val="accent1"/>
              </a:buClr>
              <a:buSzPct val="60000"/>
              <a:buFont typeface="Wingdings 2"/>
              <a:buChar char=""/>
              <a:defRPr kumimoji="0" sz="1600" kern="1200">
                <a:solidFill>
                  <a:schemeClr val="tx2"/>
                </a:solidFill>
                <a:latin typeface="+mn-lt"/>
                <a:ea typeface="+mn-ea"/>
                <a:cs typeface="+mn-cs"/>
              </a:defRPr>
            </a:lvl7pPr>
            <a:lvl8pPr marL="3429000" indent="-228600" algn="l" rtl="0" eaLnBrk="1" latinLnBrk="0" hangingPunct="1">
              <a:spcBef>
                <a:spcPct val="20000"/>
              </a:spcBef>
              <a:buClr>
                <a:schemeClr val="accent1"/>
              </a:buClr>
              <a:buSzPct val="60000"/>
              <a:buFont typeface="Wingdings 2"/>
              <a:buChar char=""/>
              <a:defRPr kumimoji="0" sz="1600" kern="1200" baseline="0">
                <a:solidFill>
                  <a:schemeClr val="tx2"/>
                </a:solidFill>
                <a:latin typeface="+mn-lt"/>
                <a:ea typeface="+mn-ea"/>
                <a:cs typeface="+mn-cs"/>
              </a:defRPr>
            </a:lvl8pPr>
            <a:lvl9pPr marL="3886200" indent="-228600" algn="l" rtl="0" eaLnBrk="1" latinLnBrk="0" hangingPunct="1">
              <a:spcBef>
                <a:spcPct val="20000"/>
              </a:spcBef>
              <a:buClr>
                <a:schemeClr val="accent1"/>
              </a:buClr>
              <a:buSzPct val="60000"/>
              <a:buFont typeface="Wingdings 2"/>
              <a:buChar char=""/>
              <a:defRPr kumimoji="0" sz="1400" kern="1200" baseline="0">
                <a:solidFill>
                  <a:schemeClr val="tx2"/>
                </a:solidFill>
                <a:latin typeface="+mn-lt"/>
                <a:ea typeface="+mn-ea"/>
                <a:cs typeface="+mn-cs"/>
              </a:defRPr>
            </a:lvl9pPr>
          </a:lstStyle>
          <a:p>
            <a:pPr marL="0" indent="0">
              <a:buNone/>
            </a:pPr>
            <a:endParaRPr lang="en-IN" sz="18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3300260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7811BC83-28D1-43B4-94D7-B255DB813C2F}"/>
              </a:ext>
            </a:extLst>
          </p:cNvPr>
          <p:cNvPicPr>
            <a:picLocks noGrp="1" noChangeAspect="1" noChangeArrowheads="1"/>
          </p:cNvPicPr>
          <p:nvPr>
            <p:ph sz="half" idx="2"/>
          </p:nvPr>
        </p:nvPicPr>
        <p:blipFill>
          <a:blip r:embed="rId2" cstate="print">
            <a:extLst>
              <a:ext uri="{28A0092B-C50C-407E-A947-70E740481C1C}">
                <a14:useLocalDpi xmlns:a14="http://schemas.microsoft.com/office/drawing/2010/main" val="0"/>
              </a:ext>
            </a:extLst>
          </a:blip>
          <a:srcRect/>
          <a:stretch>
            <a:fillRect/>
          </a:stretch>
        </p:blipFill>
        <p:spPr bwMode="auto">
          <a:xfrm>
            <a:off x="6197600" y="2024824"/>
            <a:ext cx="5791200" cy="3875152"/>
          </a:xfrm>
          <a:prstGeom prst="rect">
            <a:avLst/>
          </a:prstGeom>
          <a:noFill/>
          <a:extLst>
            <a:ext uri="{909E8E84-426E-40DD-AFC4-6F175D3DCCD1}">
              <a14:hiddenFill xmlns:a14="http://schemas.microsoft.com/office/drawing/2010/main">
                <a:solidFill>
                  <a:srgbClr val="FFFFFF"/>
                </a:solidFill>
              </a14:hiddenFill>
            </a:ext>
          </a:extLst>
        </p:spPr>
      </p:pic>
      <p:sp>
        <p:nvSpPr>
          <p:cNvPr id="7" name="Title 1">
            <a:extLst>
              <a:ext uri="{FF2B5EF4-FFF2-40B4-BE49-F238E27FC236}">
                <a16:creationId xmlns:a16="http://schemas.microsoft.com/office/drawing/2014/main" id="{72766630-D3F2-4B95-BA18-A1C0DED66AC7}"/>
              </a:ext>
            </a:extLst>
          </p:cNvPr>
          <p:cNvSpPr>
            <a:spLocks noGrp="1"/>
          </p:cNvSpPr>
          <p:nvPr>
            <p:ph type="title"/>
          </p:nvPr>
        </p:nvSpPr>
        <p:spPr>
          <a:xfrm>
            <a:off x="402336" y="226381"/>
            <a:ext cx="11582400" cy="841375"/>
          </a:xfrm>
        </p:spPr>
        <p:txBody>
          <a:bodyPr/>
          <a:lstStyle/>
          <a:p>
            <a:r>
              <a:rPr lang="en-IN" b="1" dirty="0">
                <a:effectLst/>
                <a:latin typeface="Times New Roman" panose="02020603050405020304" pitchFamily="18" charset="0"/>
                <a:cs typeface="Times New Roman" panose="02020603050405020304" pitchFamily="18" charset="0"/>
              </a:rPr>
              <a:t>EXECUTION SNAPSHOTS</a:t>
            </a:r>
          </a:p>
        </p:txBody>
      </p:sp>
      <p:pic>
        <p:nvPicPr>
          <p:cNvPr id="8" name="Picture 2">
            <a:extLst>
              <a:ext uri="{FF2B5EF4-FFF2-40B4-BE49-F238E27FC236}">
                <a16:creationId xmlns:a16="http://schemas.microsoft.com/office/drawing/2014/main" id="{6A810AE4-15D9-4F62-AD30-735B1F76B7B8}"/>
              </a:ext>
            </a:extLst>
          </p:cNvPr>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bwMode="auto">
          <a:xfrm>
            <a:off x="406400" y="2136126"/>
            <a:ext cx="5588000" cy="3652547"/>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3770D41D-5C78-4828-A721-D409BF100BD9}"/>
              </a:ext>
            </a:extLst>
          </p:cNvPr>
          <p:cNvSpPr txBox="1"/>
          <p:nvPr/>
        </p:nvSpPr>
        <p:spPr>
          <a:xfrm>
            <a:off x="71140" y="1528730"/>
            <a:ext cx="6098958" cy="369332"/>
          </a:xfrm>
          <a:prstGeom prst="rect">
            <a:avLst/>
          </a:prstGeom>
          <a:noFill/>
        </p:spPr>
        <p:txBody>
          <a:bodyPr wrap="square">
            <a:spAutoFit/>
          </a:bodyPr>
          <a:lstStyle/>
          <a:p>
            <a:pPr marL="0" marR="0" lvl="0" indent="0" algn="ctr" defTabSz="914400" rtl="0" eaLnBrk="1" fontAlgn="auto" latinLnBrk="0" hangingPunct="1">
              <a:lnSpc>
                <a:spcPct val="100000"/>
              </a:lnSpc>
              <a:spcBef>
                <a:spcPct val="20000"/>
              </a:spcBef>
              <a:spcAft>
                <a:spcPts val="0"/>
              </a:spcAft>
              <a:buClr>
                <a:srgbClr val="F0A22E"/>
              </a:buClr>
              <a:buSzPct val="70000"/>
              <a:buFont typeface="Wingdings 2"/>
              <a:buNone/>
              <a:tabLst/>
              <a:defRPr/>
            </a:pPr>
            <a:r>
              <a:rPr kumimoji="0" lang="en-IN" sz="1800" b="1" i="0" u="none" strike="noStrike" kern="1200" cap="all" spc="0" normalizeH="0" baseline="0" noProof="0" dirty="0">
                <a:ln>
                  <a:noFill/>
                </a:ln>
                <a:solidFill>
                  <a:srgbClr val="F0A22E">
                    <a:shade val="50000"/>
                  </a:srgbClr>
                </a:solidFill>
                <a:effectLst/>
                <a:uLnTx/>
                <a:uFillTx/>
                <a:latin typeface="Times New Roman" panose="02020603050405020304" pitchFamily="18" charset="0"/>
                <a:ea typeface="+mj-ea"/>
                <a:cs typeface="Times New Roman" panose="02020603050405020304" pitchFamily="18" charset="0"/>
              </a:rPr>
              <a:t>TERMINAL</a:t>
            </a:r>
          </a:p>
        </p:txBody>
      </p:sp>
      <p:sp>
        <p:nvSpPr>
          <p:cNvPr id="10" name="TextBox 9">
            <a:extLst>
              <a:ext uri="{FF2B5EF4-FFF2-40B4-BE49-F238E27FC236}">
                <a16:creationId xmlns:a16="http://schemas.microsoft.com/office/drawing/2014/main" id="{91254F3B-4606-43E5-BCB9-E7DDB17C751D}"/>
              </a:ext>
            </a:extLst>
          </p:cNvPr>
          <p:cNvSpPr txBox="1"/>
          <p:nvPr/>
        </p:nvSpPr>
        <p:spPr>
          <a:xfrm>
            <a:off x="5885778" y="1528730"/>
            <a:ext cx="6098958" cy="369332"/>
          </a:xfrm>
          <a:prstGeom prst="rect">
            <a:avLst/>
          </a:prstGeom>
          <a:noFill/>
        </p:spPr>
        <p:txBody>
          <a:bodyPr wrap="square">
            <a:spAutoFit/>
          </a:bodyPr>
          <a:lstStyle/>
          <a:p>
            <a:pPr marL="0" marR="0" lvl="0" indent="0" algn="ctr" defTabSz="914400" rtl="0" eaLnBrk="1" fontAlgn="auto" latinLnBrk="0" hangingPunct="1">
              <a:lnSpc>
                <a:spcPct val="100000"/>
              </a:lnSpc>
              <a:spcBef>
                <a:spcPct val="20000"/>
              </a:spcBef>
              <a:spcAft>
                <a:spcPts val="0"/>
              </a:spcAft>
              <a:buClr>
                <a:srgbClr val="F0A22E"/>
              </a:buClr>
              <a:buSzPct val="70000"/>
              <a:buFont typeface="Wingdings 2"/>
              <a:buNone/>
              <a:tabLst/>
              <a:defRPr/>
            </a:pPr>
            <a:r>
              <a:rPr kumimoji="0" lang="en-IN" sz="1800" b="1" i="0" u="none" strike="noStrike" kern="1200" cap="all" spc="0" normalizeH="0" baseline="0" noProof="0" dirty="0">
                <a:ln>
                  <a:noFill/>
                </a:ln>
                <a:solidFill>
                  <a:srgbClr val="F0A22E">
                    <a:shade val="50000"/>
                  </a:srgbClr>
                </a:solidFill>
                <a:effectLst/>
                <a:uLnTx/>
                <a:uFillTx/>
                <a:latin typeface="Times New Roman" panose="02020603050405020304" pitchFamily="18" charset="0"/>
                <a:ea typeface="+mj-ea"/>
                <a:cs typeface="Times New Roman" panose="02020603050405020304" pitchFamily="18" charset="0"/>
              </a:rPr>
              <a:t>GUI OPENING WINDOW</a:t>
            </a:r>
          </a:p>
        </p:txBody>
      </p:sp>
    </p:spTree>
    <p:extLst>
      <p:ext uri="{BB962C8B-B14F-4D97-AF65-F5344CB8AC3E}">
        <p14:creationId xmlns:p14="http://schemas.microsoft.com/office/powerpoint/2010/main" val="8720304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76F95C92-D490-421A-AC24-21E62DAC1964}"/>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503936" y="1138775"/>
            <a:ext cx="5588000" cy="533304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a:extLst>
              <a:ext uri="{FF2B5EF4-FFF2-40B4-BE49-F238E27FC236}">
                <a16:creationId xmlns:a16="http://schemas.microsoft.com/office/drawing/2014/main" id="{808CD328-2ACD-4239-922B-472769B8B11B}"/>
              </a:ext>
            </a:extLst>
          </p:cNvPr>
          <p:cNvPicPr>
            <a:picLocks noGrp="1" noChangeAspect="1" noChangeArrowheads="1"/>
          </p:cNvPicPr>
          <p:nvPr>
            <p:ph sz="half" idx="2"/>
          </p:nvPr>
        </p:nvPicPr>
        <p:blipFill>
          <a:blip r:embed="rId3" cstate="print">
            <a:extLst>
              <a:ext uri="{28A0092B-C50C-407E-A947-70E740481C1C}">
                <a14:useLocalDpi xmlns:a14="http://schemas.microsoft.com/office/drawing/2010/main" val="0"/>
              </a:ext>
            </a:extLst>
          </a:blip>
          <a:srcRect/>
          <a:stretch>
            <a:fillRect/>
          </a:stretch>
        </p:blipFill>
        <p:spPr bwMode="auto">
          <a:xfrm>
            <a:off x="6494627" y="2610036"/>
            <a:ext cx="5193437" cy="3968318"/>
          </a:xfrm>
          <a:prstGeom prst="rect">
            <a:avLst/>
          </a:prstGeom>
          <a:noFill/>
          <a:extLst>
            <a:ext uri="{909E8E84-426E-40DD-AFC4-6F175D3DCCD1}">
              <a14:hiddenFill xmlns:a14="http://schemas.microsoft.com/office/drawing/2010/main">
                <a:solidFill>
                  <a:srgbClr val="FFFFFF"/>
                </a:solidFill>
              </a14:hiddenFill>
            </a:ext>
          </a:extLst>
        </p:spPr>
      </p:pic>
      <p:pic>
        <p:nvPicPr>
          <p:cNvPr id="23554" name="Picture 2">
            <a:extLst>
              <a:ext uri="{FF2B5EF4-FFF2-40B4-BE49-F238E27FC236}">
                <a16:creationId xmlns:a16="http://schemas.microsoft.com/office/drawing/2014/main" id="{E4740D74-3183-492C-B46C-4D0544B7B92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5516"/>
          <a:stretch/>
        </p:blipFill>
        <p:spPr bwMode="auto">
          <a:xfrm>
            <a:off x="6494627" y="1138775"/>
            <a:ext cx="5193437" cy="1240384"/>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CDE0F325-3520-49B8-A779-2E5B5C9F31A8}"/>
              </a:ext>
            </a:extLst>
          </p:cNvPr>
          <p:cNvSpPr txBox="1"/>
          <p:nvPr/>
        </p:nvSpPr>
        <p:spPr>
          <a:xfrm>
            <a:off x="236738" y="561064"/>
            <a:ext cx="6098958" cy="369332"/>
          </a:xfrm>
          <a:prstGeom prst="rect">
            <a:avLst/>
          </a:prstGeom>
          <a:noFill/>
        </p:spPr>
        <p:txBody>
          <a:bodyPr wrap="square">
            <a:spAutoFit/>
          </a:bodyPr>
          <a:lstStyle/>
          <a:p>
            <a:pPr marL="0" marR="0" lvl="0" indent="0" algn="ctr" defTabSz="914400" rtl="0" eaLnBrk="1" fontAlgn="auto" latinLnBrk="0" hangingPunct="1">
              <a:lnSpc>
                <a:spcPct val="100000"/>
              </a:lnSpc>
              <a:spcBef>
                <a:spcPct val="20000"/>
              </a:spcBef>
              <a:spcAft>
                <a:spcPts val="0"/>
              </a:spcAft>
              <a:buClr>
                <a:srgbClr val="F0A22E"/>
              </a:buClr>
              <a:buSzPct val="70000"/>
              <a:buFont typeface="Wingdings 2"/>
              <a:buNone/>
              <a:tabLst/>
              <a:defRPr/>
            </a:pPr>
            <a:r>
              <a:rPr kumimoji="0" lang="en-IN" sz="1800" b="1" i="0" u="none" strike="noStrike" kern="1200" cap="all" spc="0" normalizeH="0" baseline="0" noProof="0" dirty="0">
                <a:ln>
                  <a:noFill/>
                </a:ln>
                <a:solidFill>
                  <a:srgbClr val="F0A22E">
                    <a:shade val="50000"/>
                  </a:srgbClr>
                </a:solidFill>
                <a:effectLst/>
                <a:uLnTx/>
                <a:uFillTx/>
                <a:latin typeface="Times New Roman" panose="02020603050405020304" pitchFamily="18" charset="0"/>
                <a:ea typeface="+mj-ea"/>
                <a:cs typeface="Times New Roman" panose="02020603050405020304" pitchFamily="18" charset="0"/>
              </a:rPr>
              <a:t>MAIN DASHBOARD</a:t>
            </a:r>
          </a:p>
        </p:txBody>
      </p:sp>
      <p:sp>
        <p:nvSpPr>
          <p:cNvPr id="15" name="TextBox 14">
            <a:extLst>
              <a:ext uri="{FF2B5EF4-FFF2-40B4-BE49-F238E27FC236}">
                <a16:creationId xmlns:a16="http://schemas.microsoft.com/office/drawing/2014/main" id="{6867516F-C76C-4122-9B65-B259B02F24FD}"/>
              </a:ext>
            </a:extLst>
          </p:cNvPr>
          <p:cNvSpPr txBox="1"/>
          <p:nvPr/>
        </p:nvSpPr>
        <p:spPr>
          <a:xfrm>
            <a:off x="5856304" y="561064"/>
            <a:ext cx="6098958" cy="369332"/>
          </a:xfrm>
          <a:prstGeom prst="rect">
            <a:avLst/>
          </a:prstGeom>
          <a:noFill/>
        </p:spPr>
        <p:txBody>
          <a:bodyPr wrap="square">
            <a:spAutoFit/>
          </a:bodyPr>
          <a:lstStyle/>
          <a:p>
            <a:pPr marL="0" marR="0" lvl="0" indent="0" algn="ctr" defTabSz="914400" rtl="0" eaLnBrk="1" fontAlgn="auto" latinLnBrk="0" hangingPunct="1">
              <a:lnSpc>
                <a:spcPct val="100000"/>
              </a:lnSpc>
              <a:spcBef>
                <a:spcPct val="20000"/>
              </a:spcBef>
              <a:spcAft>
                <a:spcPts val="0"/>
              </a:spcAft>
              <a:buClr>
                <a:srgbClr val="F0A22E"/>
              </a:buClr>
              <a:buSzPct val="70000"/>
              <a:buFont typeface="Wingdings 2"/>
              <a:buNone/>
              <a:tabLst/>
              <a:defRPr/>
            </a:pPr>
            <a:r>
              <a:rPr kumimoji="0" lang="en-IN" sz="1800" b="1" i="0" u="none" strike="noStrike" kern="1200" cap="all" spc="0" normalizeH="0" baseline="0" noProof="0" dirty="0">
                <a:ln>
                  <a:noFill/>
                </a:ln>
                <a:solidFill>
                  <a:srgbClr val="F0A22E">
                    <a:shade val="50000"/>
                  </a:srgbClr>
                </a:solidFill>
                <a:effectLst/>
                <a:uLnTx/>
                <a:uFillTx/>
                <a:latin typeface="Times New Roman" panose="02020603050405020304" pitchFamily="18" charset="0"/>
                <a:ea typeface="+mj-ea"/>
                <a:cs typeface="Times New Roman" panose="02020603050405020304" pitchFamily="18" charset="0"/>
              </a:rPr>
              <a:t>PERFORMANCE SUMMARIZED</a:t>
            </a:r>
          </a:p>
        </p:txBody>
      </p:sp>
    </p:spTree>
    <p:extLst>
      <p:ext uri="{BB962C8B-B14F-4D97-AF65-F5344CB8AC3E}">
        <p14:creationId xmlns:p14="http://schemas.microsoft.com/office/powerpoint/2010/main" val="5456104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6DECF24E-1F0B-4838-AE75-DC39A4EAB664}"/>
              </a:ext>
            </a:extLst>
          </p:cNvPr>
          <p:cNvSpPr>
            <a:spLocks noGrp="1"/>
          </p:cNvSpPr>
          <p:nvPr>
            <p:ph type="body" idx="1"/>
          </p:nvPr>
        </p:nvSpPr>
        <p:spPr/>
        <p:txBody>
          <a:bodyPr/>
          <a:lstStyle/>
          <a:p>
            <a:pPr algn="ctr"/>
            <a:r>
              <a:rPr lang="en-IN" b="1" dirty="0">
                <a:latin typeface="Times New Roman" panose="02020603050405020304" pitchFamily="18" charset="0"/>
                <a:cs typeface="Times New Roman" panose="02020603050405020304" pitchFamily="18" charset="0"/>
              </a:rPr>
              <a:t>TESTING DASHBOARD</a:t>
            </a:r>
          </a:p>
        </p:txBody>
      </p:sp>
      <p:sp>
        <p:nvSpPr>
          <p:cNvPr id="8" name="Text Placeholder 7">
            <a:extLst>
              <a:ext uri="{FF2B5EF4-FFF2-40B4-BE49-F238E27FC236}">
                <a16:creationId xmlns:a16="http://schemas.microsoft.com/office/drawing/2014/main" id="{00D215EE-D9E5-45CF-B958-277206345945}"/>
              </a:ext>
            </a:extLst>
          </p:cNvPr>
          <p:cNvSpPr>
            <a:spLocks noGrp="1"/>
          </p:cNvSpPr>
          <p:nvPr>
            <p:ph type="body" sz="half" idx="3"/>
          </p:nvPr>
        </p:nvSpPr>
        <p:spPr/>
        <p:txBody>
          <a:bodyPr/>
          <a:lstStyle/>
          <a:p>
            <a:pPr algn="ctr"/>
            <a:r>
              <a:rPr lang="en-IN" b="1" dirty="0">
                <a:latin typeface="Times New Roman" panose="02020603050405020304" pitchFamily="18" charset="0"/>
                <a:cs typeface="Times New Roman" panose="02020603050405020304" pitchFamily="18" charset="0"/>
              </a:rPr>
              <a:t>FILE BROWSER</a:t>
            </a:r>
          </a:p>
        </p:txBody>
      </p:sp>
      <p:pic>
        <p:nvPicPr>
          <p:cNvPr id="5" name="Picture 6">
            <a:extLst>
              <a:ext uri="{FF2B5EF4-FFF2-40B4-BE49-F238E27FC236}">
                <a16:creationId xmlns:a16="http://schemas.microsoft.com/office/drawing/2014/main" id="{7FCE2418-4053-493D-B742-224CFF811B79}"/>
              </a:ext>
            </a:extLst>
          </p:cNvPr>
          <p:cNvPicPr>
            <a:picLocks noGrp="1" noChangeAspect="1" noChangeArrowheads="1"/>
          </p:cNvPicPr>
          <p:nvPr>
            <p:ph sz="quarter" idx="2"/>
          </p:nvPr>
        </p:nvPicPr>
        <p:blipFill>
          <a:blip r:embed="rId2" cstate="print">
            <a:extLst>
              <a:ext uri="{28A0092B-C50C-407E-A947-70E740481C1C}">
                <a14:useLocalDpi xmlns:a14="http://schemas.microsoft.com/office/drawing/2010/main" val="0"/>
              </a:ext>
            </a:extLst>
          </a:blip>
          <a:stretch>
            <a:fillRect/>
          </a:stretch>
        </p:blipFill>
        <p:spPr bwMode="auto">
          <a:xfrm>
            <a:off x="704299" y="1316038"/>
            <a:ext cx="5062052" cy="3941762"/>
          </a:xfrm>
          <a:prstGeom prst="rect">
            <a:avLst/>
          </a:prstGeom>
          <a:noFill/>
          <a:extLst>
            <a:ext uri="{909E8E84-426E-40DD-AFC4-6F175D3DCCD1}">
              <a14:hiddenFill xmlns:a14="http://schemas.microsoft.com/office/drawing/2010/main">
                <a:solidFill>
                  <a:srgbClr val="FFFFFF"/>
                </a:solidFill>
              </a14:hiddenFill>
            </a:ext>
          </a:extLst>
        </p:spPr>
      </p:pic>
      <p:pic>
        <p:nvPicPr>
          <p:cNvPr id="18434" name="Picture 2">
            <a:extLst>
              <a:ext uri="{FF2B5EF4-FFF2-40B4-BE49-F238E27FC236}">
                <a16:creationId xmlns:a16="http://schemas.microsoft.com/office/drawing/2014/main" id="{147C5E46-D1B6-421A-BD29-C881C9DEC810}"/>
              </a:ext>
            </a:extLst>
          </p:cNvPr>
          <p:cNvPicPr>
            <a:picLocks noGrp="1" noChangeAspect="1" noChangeArrowheads="1"/>
          </p:cNvPicPr>
          <p:nvPr>
            <p:ph sz="quarter" idx="4"/>
          </p:nvPr>
        </p:nvPicPr>
        <p:blipFill>
          <a:blip r:embed="rId3" cstate="print">
            <a:extLst>
              <a:ext uri="{28A0092B-C50C-407E-A947-70E740481C1C}">
                <a14:useLocalDpi xmlns:a14="http://schemas.microsoft.com/office/drawing/2010/main" val="0"/>
              </a:ext>
            </a:extLst>
          </a:blip>
          <a:stretch>
            <a:fillRect/>
          </a:stretch>
        </p:blipFill>
        <p:spPr bwMode="auto">
          <a:xfrm>
            <a:off x="6197600" y="1567014"/>
            <a:ext cx="5718175" cy="34398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59739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AAE3275-A09F-478E-83A3-FD74F24EFCCD}"/>
              </a:ext>
            </a:extLst>
          </p:cNvPr>
          <p:cNvSpPr>
            <a:spLocks noGrp="1"/>
          </p:cNvSpPr>
          <p:nvPr>
            <p:ph type="body" idx="1"/>
          </p:nvPr>
        </p:nvSpPr>
        <p:spPr/>
        <p:txBody>
          <a:bodyPr/>
          <a:lstStyle/>
          <a:p>
            <a:pPr algn="ctr"/>
            <a:r>
              <a:rPr lang="en-IN" b="1" dirty="0">
                <a:latin typeface="Times New Roman" panose="02020603050405020304" pitchFamily="18" charset="0"/>
                <a:cs typeface="Times New Roman" panose="02020603050405020304" pitchFamily="18" charset="0"/>
              </a:rPr>
              <a:t>Generated aerial map image</a:t>
            </a:r>
          </a:p>
        </p:txBody>
      </p:sp>
      <p:sp>
        <p:nvSpPr>
          <p:cNvPr id="4" name="Text Placeholder 3">
            <a:extLst>
              <a:ext uri="{FF2B5EF4-FFF2-40B4-BE49-F238E27FC236}">
                <a16:creationId xmlns:a16="http://schemas.microsoft.com/office/drawing/2014/main" id="{A0D7B908-94E0-43A5-9E61-CCC5190A6B7A}"/>
              </a:ext>
            </a:extLst>
          </p:cNvPr>
          <p:cNvSpPr>
            <a:spLocks noGrp="1"/>
          </p:cNvSpPr>
          <p:nvPr>
            <p:ph type="body" sz="half" idx="3"/>
          </p:nvPr>
        </p:nvSpPr>
        <p:spPr/>
        <p:txBody>
          <a:bodyPr/>
          <a:lstStyle/>
          <a:p>
            <a:pPr algn="ctr"/>
            <a:r>
              <a:rPr lang="en-IN" b="1" dirty="0">
                <a:latin typeface="Times New Roman" panose="02020603050405020304" pitchFamily="18" charset="0"/>
                <a:cs typeface="Times New Roman" panose="02020603050405020304" pitchFamily="18" charset="0"/>
              </a:rPr>
              <a:t>Edifices detected</a:t>
            </a:r>
          </a:p>
        </p:txBody>
      </p:sp>
      <p:pic>
        <p:nvPicPr>
          <p:cNvPr id="8" name="Picture 2">
            <a:extLst>
              <a:ext uri="{FF2B5EF4-FFF2-40B4-BE49-F238E27FC236}">
                <a16:creationId xmlns:a16="http://schemas.microsoft.com/office/drawing/2014/main" id="{10FF26A4-FC92-4804-AAC8-CAF2FC33B9CF}"/>
              </a:ext>
            </a:extLst>
          </p:cNvPr>
          <p:cNvPicPr>
            <a:picLocks noGrp="1" noChangeAspect="1" noChangeArrowheads="1"/>
          </p:cNvPicPr>
          <p:nvPr>
            <p:ph sz="quarter" idx="4"/>
          </p:nvPr>
        </p:nvPicPr>
        <p:blipFill>
          <a:blip r:embed="rId2" cstate="print">
            <a:extLst>
              <a:ext uri="{28A0092B-C50C-407E-A947-70E740481C1C}">
                <a14:useLocalDpi xmlns:a14="http://schemas.microsoft.com/office/drawing/2010/main" val="0"/>
              </a:ext>
            </a:extLst>
          </a:blip>
          <a:srcRect/>
          <a:stretch>
            <a:fillRect/>
          </a:stretch>
        </p:blipFill>
        <p:spPr bwMode="auto">
          <a:xfrm>
            <a:off x="6595018" y="1316038"/>
            <a:ext cx="4923338" cy="3941762"/>
          </a:xfrm>
          <a:prstGeom prst="rect">
            <a:avLst/>
          </a:prstGeom>
          <a:noFill/>
          <a:extLst>
            <a:ext uri="{909E8E84-426E-40DD-AFC4-6F175D3DCCD1}">
              <a14:hiddenFill xmlns:a14="http://schemas.microsoft.com/office/drawing/2010/main">
                <a:solidFill>
                  <a:srgbClr val="FFFFFF"/>
                </a:solidFill>
              </a14:hiddenFill>
            </a:ext>
          </a:extLst>
        </p:spPr>
      </p:pic>
      <p:pic>
        <p:nvPicPr>
          <p:cNvPr id="19458" name="Picture 2">
            <a:extLst>
              <a:ext uri="{FF2B5EF4-FFF2-40B4-BE49-F238E27FC236}">
                <a16:creationId xmlns:a16="http://schemas.microsoft.com/office/drawing/2014/main" id="{D3CF2573-ECE1-477F-99CB-94E5AF640525}"/>
              </a:ext>
            </a:extLst>
          </p:cNvPr>
          <p:cNvPicPr>
            <a:picLocks noGrp="1" noChangeAspect="1" noChangeArrowheads="1"/>
          </p:cNvPicPr>
          <p:nvPr>
            <p:ph sz="quarter" idx="2"/>
          </p:nvPr>
        </p:nvPicPr>
        <p:blipFill>
          <a:blip r:embed="rId3" cstate="print">
            <a:extLst>
              <a:ext uri="{28A0092B-C50C-407E-A947-70E740481C1C}">
                <a14:useLocalDpi xmlns:a14="http://schemas.microsoft.com/office/drawing/2010/main" val="0"/>
              </a:ext>
            </a:extLst>
          </a:blip>
          <a:srcRect/>
          <a:stretch>
            <a:fillRect/>
          </a:stretch>
        </p:blipFill>
        <p:spPr bwMode="auto">
          <a:xfrm>
            <a:off x="908920" y="1316038"/>
            <a:ext cx="4652810" cy="39417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06616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CE2BDD-25B2-4D40-A9A0-C65E25CA633B}"/>
              </a:ext>
            </a:extLst>
          </p:cNvPr>
          <p:cNvSpPr>
            <a:spLocks noGrp="1"/>
          </p:cNvSpPr>
          <p:nvPr>
            <p:ph type="title"/>
          </p:nvPr>
        </p:nvSpPr>
        <p:spPr>
          <a:xfrm>
            <a:off x="406399" y="252918"/>
            <a:ext cx="11582400" cy="838200"/>
          </a:xfrm>
        </p:spPr>
        <p:txBody>
          <a:bodyPr/>
          <a:lstStyle/>
          <a:p>
            <a:r>
              <a:rPr lang="en-IN" b="1" dirty="0">
                <a:effectLst/>
                <a:latin typeface="Times New Roman" panose="02020603050405020304" pitchFamily="18" charset="0"/>
                <a:cs typeface="Times New Roman" panose="02020603050405020304" pitchFamily="18" charset="0"/>
              </a:rPr>
              <a:t>EXPERIMENTAL RESULTS</a:t>
            </a:r>
            <a:endParaRPr lang="en-US"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0E9F6CFC-D200-1C48-A59E-B2F10215690F}"/>
              </a:ext>
            </a:extLst>
          </p:cNvPr>
          <p:cNvSpPr>
            <a:spLocks noGrp="1"/>
          </p:cNvSpPr>
          <p:nvPr>
            <p:ph idx="1"/>
          </p:nvPr>
        </p:nvSpPr>
        <p:spPr>
          <a:xfrm>
            <a:off x="568171" y="1554163"/>
            <a:ext cx="10955045" cy="5050919"/>
          </a:xfrm>
        </p:spPr>
        <p:txBody>
          <a:bodyPr>
            <a:normAutofit/>
          </a:bodyPr>
          <a:lstStyle/>
          <a:p>
            <a:pPr marL="0" indent="0">
              <a:lnSpc>
                <a:spcPct val="130000"/>
              </a:lnSpc>
              <a:buNone/>
            </a:pPr>
            <a:r>
              <a:rPr lang="en-IN" sz="1800" b="1" dirty="0">
                <a:latin typeface="Times New Roman" panose="02020603050405020304" pitchFamily="18" charset="0"/>
                <a:cs typeface="Times New Roman" panose="02020603050405020304" pitchFamily="18" charset="0"/>
              </a:rPr>
              <a:t>LIST OF METRICS USED:</a:t>
            </a:r>
          </a:p>
          <a:p>
            <a:pPr>
              <a:lnSpc>
                <a:spcPct val="130000"/>
              </a:lnSpc>
              <a:buFont typeface="+mj-lt"/>
              <a:buAutoNum type="arabicPeriod"/>
            </a:pPr>
            <a:r>
              <a:rPr lang="en-IN" sz="1800" b="1" dirty="0">
                <a:latin typeface="Times New Roman" panose="02020603050405020304" pitchFamily="18" charset="0"/>
                <a:cs typeface="Times New Roman" panose="02020603050405020304" pitchFamily="18" charset="0"/>
              </a:rPr>
              <a:t>FRECHET INCEPTION DISTANCE</a:t>
            </a:r>
          </a:p>
          <a:p>
            <a:pPr lvl="1">
              <a:lnSpc>
                <a:spcPct val="130000"/>
              </a:lnSpc>
              <a:buFont typeface="Wingdings" panose="05000000000000000000" pitchFamily="2" charset="2"/>
              <a:buChar char="q"/>
            </a:pPr>
            <a:r>
              <a:rPr lang="en-IN" sz="1400" dirty="0">
                <a:effectLst/>
                <a:latin typeface="Times New Roman" panose="02020603050405020304" pitchFamily="18" charset="0"/>
                <a:ea typeface="Times New Roman" panose="02020603050405020304" pitchFamily="18" charset="0"/>
              </a:rPr>
              <a:t>The FID metric is the Wasserstein metric between two multidimensional Gaussian distributions: the distribution of some neural network features of the images generated by the GAN and the distribution of the same neural network features from the "world" or real images used to train the GAN.</a:t>
            </a:r>
          </a:p>
          <a:p>
            <a:pPr lvl="1">
              <a:lnSpc>
                <a:spcPct val="130000"/>
              </a:lnSpc>
              <a:buFont typeface="Wingdings" panose="05000000000000000000" pitchFamily="2" charset="2"/>
              <a:buChar char="q"/>
            </a:pPr>
            <a:endParaRPr lang="en-IN" sz="1400" dirty="0">
              <a:latin typeface="Times New Roman" panose="02020603050405020304" pitchFamily="18" charset="0"/>
              <a:ea typeface="Times New Roman" panose="02020603050405020304" pitchFamily="18" charset="0"/>
            </a:endParaRPr>
          </a:p>
          <a:p>
            <a:pPr lvl="1">
              <a:lnSpc>
                <a:spcPct val="130000"/>
              </a:lnSpc>
              <a:buFont typeface="Wingdings" panose="05000000000000000000" pitchFamily="2" charset="2"/>
              <a:buChar char="q"/>
            </a:pPr>
            <a:endParaRPr lang="en-IN" sz="1400" dirty="0">
              <a:effectLst/>
              <a:latin typeface="Times New Roman" panose="02020603050405020304" pitchFamily="18" charset="0"/>
              <a:ea typeface="Times New Roman" panose="02020603050405020304" pitchFamily="18" charset="0"/>
            </a:endParaRPr>
          </a:p>
          <a:p>
            <a:pPr lvl="1">
              <a:lnSpc>
                <a:spcPct val="130000"/>
              </a:lnSpc>
              <a:buFont typeface="Wingdings" panose="05000000000000000000" pitchFamily="2" charset="2"/>
              <a:buChar char="q"/>
            </a:pPr>
            <a:endParaRPr lang="en-IN" sz="1400" dirty="0">
              <a:latin typeface="Times New Roman" panose="02020603050405020304" pitchFamily="18" charset="0"/>
              <a:ea typeface="Times New Roman" panose="02020603050405020304" pitchFamily="18" charset="0"/>
            </a:endParaRPr>
          </a:p>
          <a:p>
            <a:pPr>
              <a:lnSpc>
                <a:spcPct val="130000"/>
              </a:lnSpc>
              <a:buFont typeface="+mj-lt"/>
              <a:buAutoNum type="arabicPeriod"/>
            </a:pPr>
            <a:r>
              <a:rPr lang="en-IN" sz="1800" b="1" dirty="0">
                <a:latin typeface="Times New Roman" panose="02020603050405020304" pitchFamily="18" charset="0"/>
                <a:cs typeface="Times New Roman" panose="02020603050405020304" pitchFamily="18" charset="0"/>
              </a:rPr>
              <a:t>MANHATTAN NORM</a:t>
            </a:r>
          </a:p>
          <a:p>
            <a:pPr lvl="1">
              <a:lnSpc>
                <a:spcPct val="130000"/>
              </a:lnSpc>
              <a:buFont typeface="Wingdings" panose="05000000000000000000" pitchFamily="2" charset="2"/>
              <a:buChar char="q"/>
            </a:pPr>
            <a:r>
              <a:rPr lang="en-US" sz="1400" dirty="0">
                <a:latin typeface="Times New Roman" panose="02020603050405020304" pitchFamily="18" charset="0"/>
                <a:cs typeface="Times New Roman" panose="02020603050405020304" pitchFamily="18" charset="0"/>
              </a:rPr>
              <a:t>The set of vectors whose 1-norm is a given constant forms the surface of a cross polytope of dimension equivalent to that of the norm minus 1. The Manhattan norm is also called the L1 norm. The distance derived from this norm is called the Manhattan distance .</a:t>
            </a:r>
            <a:endParaRPr lang="en-IN" sz="1400" dirty="0">
              <a:latin typeface="Times New Roman" panose="02020603050405020304" pitchFamily="18" charset="0"/>
              <a:cs typeface="Times New Roman" panose="02020603050405020304" pitchFamily="18" charset="0"/>
            </a:endParaRPr>
          </a:p>
          <a:p>
            <a:pPr lvl="1">
              <a:lnSpc>
                <a:spcPct val="130000"/>
              </a:lnSpc>
              <a:buFont typeface="Wingdings" panose="05000000000000000000" pitchFamily="2" charset="2"/>
              <a:buChar char="q"/>
            </a:pPr>
            <a:endParaRPr lang="en-IN" sz="1400" b="1" dirty="0">
              <a:latin typeface="Times New Roman" panose="02020603050405020304" pitchFamily="18" charset="0"/>
              <a:cs typeface="Times New Roman" panose="02020603050405020304" pitchFamily="18" charset="0"/>
            </a:endParaRPr>
          </a:p>
          <a:p>
            <a:pPr>
              <a:lnSpc>
                <a:spcPct val="130000"/>
              </a:lnSpc>
              <a:buFont typeface="+mj-lt"/>
              <a:buAutoNum type="arabicPeriod"/>
            </a:pPr>
            <a:endParaRPr lang="en-IN" sz="1800" dirty="0">
              <a:effectLst/>
              <a:latin typeface="Times New Roman" panose="02020603050405020304" pitchFamily="18" charset="0"/>
              <a:ea typeface="Times New Roman" panose="02020603050405020304" pitchFamily="18" charset="0"/>
            </a:endParaRPr>
          </a:p>
          <a:p>
            <a:pPr>
              <a:lnSpc>
                <a:spcPct val="130000"/>
              </a:lnSpc>
              <a:buFont typeface="Wingdings" panose="05000000000000000000" pitchFamily="2" charset="2"/>
              <a:buChar char="q"/>
            </a:pPr>
            <a:endParaRPr lang="en-US" sz="1800" dirty="0">
              <a:latin typeface="Times New Roman" panose="02020603050405020304" pitchFamily="18" charset="0"/>
              <a:cs typeface="Times New Roman" panose="02020603050405020304" pitchFamily="18" charset="0"/>
            </a:endParaRPr>
          </a:p>
        </p:txBody>
      </p:sp>
      <p:pic>
        <p:nvPicPr>
          <p:cNvPr id="7" name="image10.png">
            <a:extLst>
              <a:ext uri="{FF2B5EF4-FFF2-40B4-BE49-F238E27FC236}">
                <a16:creationId xmlns:a16="http://schemas.microsoft.com/office/drawing/2014/main" id="{3E6C989B-1EE8-4075-A24F-649BF619CA60}"/>
              </a:ext>
            </a:extLst>
          </p:cNvPr>
          <p:cNvPicPr/>
          <p:nvPr/>
        </p:nvPicPr>
        <p:blipFill rotWithShape="1">
          <a:blip r:embed="rId2"/>
          <a:srcRect r="3234" b="10594"/>
          <a:stretch/>
        </p:blipFill>
        <p:spPr>
          <a:xfrm>
            <a:off x="3332163" y="3105150"/>
            <a:ext cx="5545508" cy="579083"/>
          </a:xfrm>
          <a:prstGeom prst="rect">
            <a:avLst/>
          </a:prstGeom>
          <a:ln/>
        </p:spPr>
      </p:pic>
      <p:pic>
        <p:nvPicPr>
          <p:cNvPr id="8" name="image3.png">
            <a:extLst>
              <a:ext uri="{FF2B5EF4-FFF2-40B4-BE49-F238E27FC236}">
                <a16:creationId xmlns:a16="http://schemas.microsoft.com/office/drawing/2014/main" id="{30E5702C-78B2-47A1-862F-6DCA8580E3AD}"/>
              </a:ext>
            </a:extLst>
          </p:cNvPr>
          <p:cNvPicPr/>
          <p:nvPr/>
        </p:nvPicPr>
        <p:blipFill>
          <a:blip r:embed="rId3"/>
          <a:srcRect r="1388"/>
          <a:stretch>
            <a:fillRect/>
          </a:stretch>
        </p:blipFill>
        <p:spPr>
          <a:xfrm>
            <a:off x="4405312" y="5373252"/>
            <a:ext cx="3381375" cy="647700"/>
          </a:xfrm>
          <a:prstGeom prst="rect">
            <a:avLst/>
          </a:prstGeom>
          <a:ln/>
        </p:spPr>
      </p:pic>
    </p:spTree>
    <p:extLst>
      <p:ext uri="{BB962C8B-B14F-4D97-AF65-F5344CB8AC3E}">
        <p14:creationId xmlns:p14="http://schemas.microsoft.com/office/powerpoint/2010/main" val="34337447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E9F6CFC-D200-1C48-A59E-B2F10215690F}"/>
              </a:ext>
            </a:extLst>
          </p:cNvPr>
          <p:cNvSpPr>
            <a:spLocks noGrp="1"/>
          </p:cNvSpPr>
          <p:nvPr>
            <p:ph idx="1"/>
          </p:nvPr>
        </p:nvSpPr>
        <p:spPr>
          <a:xfrm>
            <a:off x="568171" y="639193"/>
            <a:ext cx="10955045" cy="5965890"/>
          </a:xfrm>
        </p:spPr>
        <p:txBody>
          <a:bodyPr>
            <a:normAutofit/>
          </a:bodyPr>
          <a:lstStyle/>
          <a:p>
            <a:pPr marL="0" indent="0">
              <a:lnSpc>
                <a:spcPct val="130000"/>
              </a:lnSpc>
              <a:buNone/>
            </a:pPr>
            <a:r>
              <a:rPr lang="en-IN" sz="1800" b="1" dirty="0">
                <a:latin typeface="Times New Roman" panose="02020603050405020304" pitchFamily="18" charset="0"/>
                <a:cs typeface="Times New Roman" panose="02020603050405020304" pitchFamily="18" charset="0"/>
              </a:rPr>
              <a:t>LIST OF METRICS USED:</a:t>
            </a:r>
          </a:p>
          <a:p>
            <a:pPr>
              <a:lnSpc>
                <a:spcPct val="130000"/>
              </a:lnSpc>
              <a:buFont typeface="+mj-lt"/>
              <a:buAutoNum type="arabicPeriod" startAt="3"/>
            </a:pPr>
            <a:r>
              <a:rPr lang="en-IN" sz="1800" b="1" dirty="0">
                <a:latin typeface="Times New Roman" panose="02020603050405020304" pitchFamily="18" charset="0"/>
                <a:cs typeface="Times New Roman" panose="02020603050405020304" pitchFamily="18" charset="0"/>
              </a:rPr>
              <a:t>MEAN SQUARE ERROR</a:t>
            </a:r>
          </a:p>
          <a:p>
            <a:pPr marR="457200" lvl="1" algn="just">
              <a:lnSpc>
                <a:spcPct val="150000"/>
              </a:lnSpc>
              <a:buFont typeface="Wingdings" panose="05000000000000000000" pitchFamily="2" charset="2"/>
              <a:buChar char="q"/>
            </a:pPr>
            <a:r>
              <a:rPr lang="en-IN" sz="1400" dirty="0">
                <a:effectLst/>
                <a:latin typeface="Times New Roman" panose="02020603050405020304" pitchFamily="18" charset="0"/>
                <a:ea typeface="Times New Roman" panose="02020603050405020304" pitchFamily="18" charset="0"/>
              </a:rPr>
              <a:t>The mean squared error function takes the target image and the generated aerial map image and compares the pixel intensities. A value of 0 for MSE indicates perfect similarity. A value greater than one implies less similarity and will continue to grow as the average difference between pixel intensities increases.</a:t>
            </a:r>
            <a:endParaRPr lang="en-IN" sz="1000" dirty="0">
              <a:latin typeface="Times New Roman" panose="02020603050405020304" pitchFamily="18" charset="0"/>
              <a:ea typeface="Times New Roman" panose="02020603050405020304" pitchFamily="18" charset="0"/>
            </a:endParaRPr>
          </a:p>
          <a:p>
            <a:pPr lvl="1">
              <a:lnSpc>
                <a:spcPct val="130000"/>
              </a:lnSpc>
              <a:buFont typeface="Wingdings" panose="05000000000000000000" pitchFamily="2" charset="2"/>
              <a:buChar char="q"/>
            </a:pPr>
            <a:endParaRPr lang="en-IN" sz="1400" dirty="0">
              <a:effectLst/>
              <a:latin typeface="Times New Roman" panose="02020603050405020304" pitchFamily="18" charset="0"/>
              <a:ea typeface="Times New Roman" panose="02020603050405020304" pitchFamily="18" charset="0"/>
            </a:endParaRPr>
          </a:p>
          <a:p>
            <a:pPr lvl="1">
              <a:lnSpc>
                <a:spcPct val="130000"/>
              </a:lnSpc>
              <a:buFont typeface="Wingdings" panose="05000000000000000000" pitchFamily="2" charset="2"/>
              <a:buChar char="q"/>
            </a:pPr>
            <a:endParaRPr lang="en-IN" sz="1400" dirty="0">
              <a:latin typeface="Times New Roman" panose="02020603050405020304" pitchFamily="18" charset="0"/>
              <a:ea typeface="Times New Roman" panose="02020603050405020304" pitchFamily="18" charset="0"/>
            </a:endParaRPr>
          </a:p>
          <a:p>
            <a:pPr>
              <a:lnSpc>
                <a:spcPct val="130000"/>
              </a:lnSpc>
              <a:buFont typeface="+mj-lt"/>
              <a:buAutoNum type="arabicPeriod" startAt="3"/>
            </a:pPr>
            <a:r>
              <a:rPr lang="en-IN" sz="1800" b="1" dirty="0">
                <a:latin typeface="Times New Roman" panose="02020603050405020304" pitchFamily="18" charset="0"/>
                <a:cs typeface="Times New Roman" panose="02020603050405020304" pitchFamily="18" charset="0"/>
              </a:rPr>
              <a:t>STRUCTURAL SIMILARITY</a:t>
            </a:r>
          </a:p>
          <a:p>
            <a:pPr marR="457200" lvl="1" algn="just">
              <a:lnSpc>
                <a:spcPct val="150000"/>
              </a:lnSpc>
              <a:buFont typeface="Wingdings" panose="05000000000000000000" pitchFamily="2" charset="2"/>
              <a:buChar char="q"/>
            </a:pPr>
            <a:r>
              <a:rPr lang="en-IN" sz="1400" dirty="0">
                <a:effectLst/>
                <a:latin typeface="Times New Roman" panose="02020603050405020304" pitchFamily="18" charset="0"/>
                <a:ea typeface="Times New Roman" panose="02020603050405020304" pitchFamily="18" charset="0"/>
              </a:rPr>
              <a:t>SSIM attempts to model the perceived change in the structural information of the image. </a:t>
            </a:r>
          </a:p>
          <a:p>
            <a:pPr marR="457200" lvl="1" algn="just">
              <a:lnSpc>
                <a:spcPct val="150000"/>
              </a:lnSpc>
              <a:buFont typeface="Wingdings" panose="05000000000000000000" pitchFamily="2" charset="2"/>
              <a:buChar char="q"/>
            </a:pPr>
            <a:r>
              <a:rPr lang="en-IN" sz="1400" dirty="0">
                <a:effectLst/>
                <a:latin typeface="Times New Roman" panose="02020603050405020304" pitchFamily="18" charset="0"/>
                <a:ea typeface="Times New Roman" panose="02020603050405020304" pitchFamily="18" charset="0"/>
              </a:rPr>
              <a:t>It takes as parameters the (x, y) location of the N x N window in each image, the mean of the pixel intensities in the x and y direction, the variance of intensities in the x and y direction, along with the covariance. The SSIM value can vary between -1 and 1, where 1 indicates perfect similarity.</a:t>
            </a:r>
          </a:p>
          <a:p>
            <a:pPr lvl="1">
              <a:lnSpc>
                <a:spcPct val="130000"/>
              </a:lnSpc>
              <a:buFont typeface="Wingdings" panose="05000000000000000000" pitchFamily="2" charset="2"/>
              <a:buChar char="q"/>
            </a:pPr>
            <a:endParaRPr lang="en-IN" sz="1400" b="1" dirty="0">
              <a:latin typeface="Times New Roman" panose="02020603050405020304" pitchFamily="18" charset="0"/>
              <a:cs typeface="Times New Roman" panose="02020603050405020304" pitchFamily="18" charset="0"/>
            </a:endParaRPr>
          </a:p>
          <a:p>
            <a:pPr lvl="1">
              <a:lnSpc>
                <a:spcPct val="130000"/>
              </a:lnSpc>
              <a:buFont typeface="Wingdings" panose="05000000000000000000" pitchFamily="2" charset="2"/>
              <a:buChar char="q"/>
            </a:pPr>
            <a:endParaRPr lang="en-IN" sz="1400" b="1" dirty="0">
              <a:latin typeface="Times New Roman" panose="02020603050405020304" pitchFamily="18" charset="0"/>
              <a:cs typeface="Times New Roman" panose="02020603050405020304" pitchFamily="18" charset="0"/>
            </a:endParaRPr>
          </a:p>
          <a:p>
            <a:pPr>
              <a:lnSpc>
                <a:spcPct val="130000"/>
              </a:lnSpc>
              <a:buFont typeface="+mj-lt"/>
              <a:buAutoNum type="arabicPeriod" startAt="3"/>
            </a:pPr>
            <a:endParaRPr lang="en-IN" sz="1800" dirty="0">
              <a:effectLst/>
              <a:latin typeface="Times New Roman" panose="02020603050405020304" pitchFamily="18" charset="0"/>
              <a:ea typeface="Times New Roman" panose="02020603050405020304" pitchFamily="18" charset="0"/>
            </a:endParaRPr>
          </a:p>
          <a:p>
            <a:pPr>
              <a:lnSpc>
                <a:spcPct val="130000"/>
              </a:lnSpc>
              <a:buFont typeface="Wingdings" panose="05000000000000000000" pitchFamily="2" charset="2"/>
              <a:buChar char="q"/>
            </a:pPr>
            <a:endParaRPr lang="en-US" sz="1800" dirty="0">
              <a:latin typeface="Times New Roman" panose="02020603050405020304" pitchFamily="18" charset="0"/>
              <a:cs typeface="Times New Roman" panose="02020603050405020304" pitchFamily="18" charset="0"/>
            </a:endParaRPr>
          </a:p>
        </p:txBody>
      </p:sp>
      <p:pic>
        <p:nvPicPr>
          <p:cNvPr id="6" name="image6.png">
            <a:extLst>
              <a:ext uri="{FF2B5EF4-FFF2-40B4-BE49-F238E27FC236}">
                <a16:creationId xmlns:a16="http://schemas.microsoft.com/office/drawing/2014/main" id="{8B2F0B03-215A-4C63-9D88-762D1365EBE9}"/>
              </a:ext>
            </a:extLst>
          </p:cNvPr>
          <p:cNvPicPr/>
          <p:nvPr/>
        </p:nvPicPr>
        <p:blipFill>
          <a:blip r:embed="rId2"/>
          <a:srcRect/>
          <a:stretch>
            <a:fillRect/>
          </a:stretch>
        </p:blipFill>
        <p:spPr>
          <a:xfrm>
            <a:off x="5669178" y="2386460"/>
            <a:ext cx="3751580" cy="790575"/>
          </a:xfrm>
          <a:prstGeom prst="rect">
            <a:avLst/>
          </a:prstGeom>
          <a:ln/>
        </p:spPr>
      </p:pic>
      <p:pic>
        <p:nvPicPr>
          <p:cNvPr id="9" name="image7.png">
            <a:extLst>
              <a:ext uri="{FF2B5EF4-FFF2-40B4-BE49-F238E27FC236}">
                <a16:creationId xmlns:a16="http://schemas.microsoft.com/office/drawing/2014/main" id="{20C5B7A2-BB2F-4A28-99EF-F7B73ED36030}"/>
              </a:ext>
            </a:extLst>
          </p:cNvPr>
          <p:cNvPicPr/>
          <p:nvPr/>
        </p:nvPicPr>
        <p:blipFill>
          <a:blip r:embed="rId3"/>
          <a:srcRect/>
          <a:stretch>
            <a:fillRect/>
          </a:stretch>
        </p:blipFill>
        <p:spPr>
          <a:xfrm>
            <a:off x="5669178" y="5040174"/>
            <a:ext cx="3883025" cy="644525"/>
          </a:xfrm>
          <a:prstGeom prst="rect">
            <a:avLst/>
          </a:prstGeom>
          <a:ln/>
        </p:spPr>
      </p:pic>
    </p:spTree>
    <p:extLst>
      <p:ext uri="{BB962C8B-B14F-4D97-AF65-F5344CB8AC3E}">
        <p14:creationId xmlns:p14="http://schemas.microsoft.com/office/powerpoint/2010/main" val="8729350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7E04DA-A546-4FFE-99F8-6AC12C388A1C}"/>
              </a:ext>
            </a:extLst>
          </p:cNvPr>
          <p:cNvSpPr>
            <a:spLocks noGrp="1"/>
          </p:cNvSpPr>
          <p:nvPr>
            <p:ph type="title"/>
          </p:nvPr>
        </p:nvSpPr>
        <p:spPr>
          <a:xfrm>
            <a:off x="406400" y="244136"/>
            <a:ext cx="11582400" cy="838200"/>
          </a:xfrm>
        </p:spPr>
        <p:txBody>
          <a:bodyPr/>
          <a:lstStyle/>
          <a:p>
            <a:r>
              <a:rPr lang="en-IN" b="1" dirty="0">
                <a:effectLst/>
                <a:latin typeface="Times New Roman" panose="02020603050405020304" pitchFamily="18" charset="0"/>
                <a:cs typeface="Times New Roman" panose="02020603050405020304" pitchFamily="18" charset="0"/>
              </a:rPr>
              <a:t>EXISTING VS PROPOSED SYSTEM</a:t>
            </a:r>
          </a:p>
        </p:txBody>
      </p:sp>
      <p:graphicFrame>
        <p:nvGraphicFramePr>
          <p:cNvPr id="4" name="Content Placeholder 3">
            <a:extLst>
              <a:ext uri="{FF2B5EF4-FFF2-40B4-BE49-F238E27FC236}">
                <a16:creationId xmlns:a16="http://schemas.microsoft.com/office/drawing/2014/main" id="{53D6F691-1374-4891-82A5-8991992D529C}"/>
              </a:ext>
            </a:extLst>
          </p:cNvPr>
          <p:cNvGraphicFramePr>
            <a:graphicFrameLocks noGrp="1"/>
          </p:cNvGraphicFramePr>
          <p:nvPr>
            <p:ph idx="1"/>
            <p:extLst>
              <p:ext uri="{D42A27DB-BD31-4B8C-83A1-F6EECF244321}">
                <p14:modId xmlns:p14="http://schemas.microsoft.com/office/powerpoint/2010/main" val="1769400099"/>
              </p:ext>
            </p:extLst>
          </p:nvPr>
        </p:nvGraphicFramePr>
        <p:xfrm>
          <a:off x="2183907" y="2024108"/>
          <a:ext cx="7297446" cy="3255872"/>
        </p:xfrm>
        <a:graphic>
          <a:graphicData uri="http://schemas.openxmlformats.org/drawingml/2006/table">
            <a:tbl>
              <a:tblPr firstRow="1">
                <a:tableStyleId>{5C22544A-7EE6-4342-B048-85BDC9FD1C3A}</a:tableStyleId>
              </a:tblPr>
              <a:tblGrid>
                <a:gridCol w="2440577">
                  <a:extLst>
                    <a:ext uri="{9D8B030D-6E8A-4147-A177-3AD203B41FA5}">
                      <a16:colId xmlns:a16="http://schemas.microsoft.com/office/drawing/2014/main" val="3670540119"/>
                    </a:ext>
                  </a:extLst>
                </a:gridCol>
                <a:gridCol w="2416292">
                  <a:extLst>
                    <a:ext uri="{9D8B030D-6E8A-4147-A177-3AD203B41FA5}">
                      <a16:colId xmlns:a16="http://schemas.microsoft.com/office/drawing/2014/main" val="4099192107"/>
                    </a:ext>
                  </a:extLst>
                </a:gridCol>
                <a:gridCol w="2440577">
                  <a:extLst>
                    <a:ext uri="{9D8B030D-6E8A-4147-A177-3AD203B41FA5}">
                      <a16:colId xmlns:a16="http://schemas.microsoft.com/office/drawing/2014/main" val="418879318"/>
                    </a:ext>
                  </a:extLst>
                </a:gridCol>
              </a:tblGrid>
              <a:tr h="691652">
                <a:tc>
                  <a:txBody>
                    <a:bodyPr/>
                    <a:lstStyle/>
                    <a:p>
                      <a:pPr algn="ctr">
                        <a:lnSpc>
                          <a:spcPct val="115000"/>
                        </a:lnSpc>
                      </a:pPr>
                      <a:r>
                        <a:rPr lang="en-IN" sz="1800" dirty="0">
                          <a:effectLst/>
                          <a:latin typeface="Times New Roman" panose="02020603050405020304" pitchFamily="18" charset="0"/>
                          <a:cs typeface="Times New Roman" panose="02020603050405020304" pitchFamily="18" charset="0"/>
                        </a:rPr>
                        <a:t>Evaluation Metric</a:t>
                      </a:r>
                      <a:endParaRPr lang="en-IN"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3500" marR="63500" marT="63500" marB="63500"/>
                </a:tc>
                <a:tc>
                  <a:txBody>
                    <a:bodyPr/>
                    <a:lstStyle/>
                    <a:p>
                      <a:pPr algn="ctr">
                        <a:lnSpc>
                          <a:spcPct val="115000"/>
                        </a:lnSpc>
                      </a:pPr>
                      <a:r>
                        <a:rPr lang="en-IN" sz="1800" dirty="0">
                          <a:effectLst/>
                          <a:latin typeface="Times New Roman" panose="02020603050405020304" pitchFamily="18" charset="0"/>
                          <a:cs typeface="Times New Roman" panose="02020603050405020304" pitchFamily="18" charset="0"/>
                        </a:rPr>
                        <a:t>Existing System</a:t>
                      </a:r>
                      <a:endParaRPr lang="en-IN"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3500" marR="63500" marT="63500" marB="63500"/>
                </a:tc>
                <a:tc>
                  <a:txBody>
                    <a:bodyPr/>
                    <a:lstStyle/>
                    <a:p>
                      <a:pPr algn="ctr">
                        <a:lnSpc>
                          <a:spcPct val="115000"/>
                        </a:lnSpc>
                      </a:pPr>
                      <a:r>
                        <a:rPr lang="en-IN" sz="1800" dirty="0">
                          <a:effectLst/>
                          <a:latin typeface="Times New Roman" panose="02020603050405020304" pitchFamily="18" charset="0"/>
                          <a:cs typeface="Times New Roman" panose="02020603050405020304" pitchFamily="18" charset="0"/>
                        </a:rPr>
                        <a:t>Proposed System</a:t>
                      </a:r>
                      <a:endParaRPr lang="en-IN"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3500" marR="63500" marT="63500" marB="63500"/>
                </a:tc>
                <a:extLst>
                  <a:ext uri="{0D108BD9-81ED-4DB2-BD59-A6C34878D82A}">
                    <a16:rowId xmlns:a16="http://schemas.microsoft.com/office/drawing/2014/main" val="527537065"/>
                  </a:ext>
                </a:extLst>
              </a:tr>
              <a:tr h="648876">
                <a:tc>
                  <a:txBody>
                    <a:bodyPr/>
                    <a:lstStyle/>
                    <a:p>
                      <a:pPr algn="ctr">
                        <a:lnSpc>
                          <a:spcPct val="115000"/>
                        </a:lnSpc>
                      </a:pPr>
                      <a:r>
                        <a:rPr lang="en-IN" sz="1300">
                          <a:effectLst/>
                        </a:rPr>
                        <a:t>Frechet-Inception Distance</a:t>
                      </a:r>
                      <a:endParaRPr lang="en-IN" sz="1200">
                        <a:effectLst/>
                        <a:latin typeface="Times New Roman" panose="02020603050405020304" pitchFamily="18" charset="0"/>
                        <a:ea typeface="Times New Roman" panose="02020603050405020304" pitchFamily="18" charset="0"/>
                      </a:endParaRPr>
                    </a:p>
                  </a:txBody>
                  <a:tcPr marL="63500" marR="63500" marT="63500" marB="63500"/>
                </a:tc>
                <a:tc>
                  <a:txBody>
                    <a:bodyPr/>
                    <a:lstStyle/>
                    <a:p>
                      <a:pPr algn="ctr">
                        <a:lnSpc>
                          <a:spcPct val="115000"/>
                        </a:lnSpc>
                      </a:pPr>
                      <a:r>
                        <a:rPr lang="en-IN" sz="1300">
                          <a:effectLst/>
                        </a:rPr>
                        <a:t>625.25</a:t>
                      </a:r>
                      <a:endParaRPr lang="en-IN" sz="1200">
                        <a:effectLst/>
                        <a:latin typeface="Times New Roman" panose="02020603050405020304" pitchFamily="18" charset="0"/>
                        <a:ea typeface="Times New Roman" panose="02020603050405020304" pitchFamily="18" charset="0"/>
                      </a:endParaRPr>
                    </a:p>
                  </a:txBody>
                  <a:tcPr marL="63500" marR="63500" marT="63500" marB="63500"/>
                </a:tc>
                <a:tc>
                  <a:txBody>
                    <a:bodyPr/>
                    <a:lstStyle/>
                    <a:p>
                      <a:pPr algn="ctr">
                        <a:lnSpc>
                          <a:spcPct val="115000"/>
                        </a:lnSpc>
                      </a:pPr>
                      <a:r>
                        <a:rPr lang="en-IN" sz="1300">
                          <a:effectLst/>
                        </a:rPr>
                        <a:t>560.961</a:t>
                      </a:r>
                      <a:endParaRPr lang="en-IN" sz="1200">
                        <a:effectLst/>
                        <a:latin typeface="Times New Roman" panose="02020603050405020304" pitchFamily="18" charset="0"/>
                        <a:ea typeface="Times New Roman" panose="02020603050405020304" pitchFamily="18" charset="0"/>
                      </a:endParaRPr>
                    </a:p>
                  </a:txBody>
                  <a:tcPr marL="63500" marR="63500" marT="63500" marB="63500"/>
                </a:tc>
                <a:extLst>
                  <a:ext uri="{0D108BD9-81ED-4DB2-BD59-A6C34878D82A}">
                    <a16:rowId xmlns:a16="http://schemas.microsoft.com/office/drawing/2014/main" val="2032625402"/>
                  </a:ext>
                </a:extLst>
              </a:tr>
              <a:tr h="638448">
                <a:tc>
                  <a:txBody>
                    <a:bodyPr/>
                    <a:lstStyle/>
                    <a:p>
                      <a:pPr algn="ctr">
                        <a:lnSpc>
                          <a:spcPct val="115000"/>
                        </a:lnSpc>
                      </a:pPr>
                      <a:r>
                        <a:rPr lang="en-IN" sz="1300">
                          <a:effectLst/>
                        </a:rPr>
                        <a:t>Mean Square Error</a:t>
                      </a:r>
                      <a:endParaRPr lang="en-IN" sz="1200">
                        <a:effectLst/>
                        <a:latin typeface="Times New Roman" panose="02020603050405020304" pitchFamily="18" charset="0"/>
                        <a:ea typeface="Times New Roman" panose="02020603050405020304" pitchFamily="18" charset="0"/>
                      </a:endParaRPr>
                    </a:p>
                  </a:txBody>
                  <a:tcPr marL="63500" marR="63500" marT="63500" marB="63500"/>
                </a:tc>
                <a:tc>
                  <a:txBody>
                    <a:bodyPr/>
                    <a:lstStyle/>
                    <a:p>
                      <a:pPr algn="ctr">
                        <a:lnSpc>
                          <a:spcPct val="115000"/>
                        </a:lnSpc>
                      </a:pPr>
                      <a:r>
                        <a:rPr lang="en-IN" sz="1300">
                          <a:effectLst/>
                        </a:rPr>
                        <a:t>0.0026</a:t>
                      </a:r>
                      <a:endParaRPr lang="en-IN" sz="1200">
                        <a:effectLst/>
                        <a:latin typeface="Times New Roman" panose="02020603050405020304" pitchFamily="18" charset="0"/>
                        <a:ea typeface="Times New Roman" panose="02020603050405020304" pitchFamily="18" charset="0"/>
                      </a:endParaRPr>
                    </a:p>
                  </a:txBody>
                  <a:tcPr marL="63500" marR="63500" marT="63500" marB="63500"/>
                </a:tc>
                <a:tc>
                  <a:txBody>
                    <a:bodyPr/>
                    <a:lstStyle/>
                    <a:p>
                      <a:pPr algn="ctr">
                        <a:lnSpc>
                          <a:spcPct val="115000"/>
                        </a:lnSpc>
                      </a:pPr>
                      <a:r>
                        <a:rPr lang="en-IN" sz="1300">
                          <a:effectLst/>
                        </a:rPr>
                        <a:t>0.0020</a:t>
                      </a:r>
                      <a:endParaRPr lang="en-IN" sz="1200">
                        <a:effectLst/>
                        <a:latin typeface="Times New Roman" panose="02020603050405020304" pitchFamily="18" charset="0"/>
                        <a:ea typeface="Times New Roman" panose="02020603050405020304" pitchFamily="18" charset="0"/>
                      </a:endParaRPr>
                    </a:p>
                  </a:txBody>
                  <a:tcPr marL="63500" marR="63500" marT="63500" marB="63500"/>
                </a:tc>
                <a:extLst>
                  <a:ext uri="{0D108BD9-81ED-4DB2-BD59-A6C34878D82A}">
                    <a16:rowId xmlns:a16="http://schemas.microsoft.com/office/drawing/2014/main" val="14231935"/>
                  </a:ext>
                </a:extLst>
              </a:tr>
              <a:tr h="638448">
                <a:tc>
                  <a:txBody>
                    <a:bodyPr/>
                    <a:lstStyle/>
                    <a:p>
                      <a:pPr algn="ctr">
                        <a:lnSpc>
                          <a:spcPct val="115000"/>
                        </a:lnSpc>
                      </a:pPr>
                      <a:r>
                        <a:rPr lang="en-IN" sz="1300">
                          <a:effectLst/>
                        </a:rPr>
                        <a:t>Structural Similarity</a:t>
                      </a:r>
                      <a:endParaRPr lang="en-IN" sz="1200">
                        <a:effectLst/>
                        <a:latin typeface="Times New Roman" panose="02020603050405020304" pitchFamily="18" charset="0"/>
                        <a:ea typeface="Times New Roman" panose="02020603050405020304" pitchFamily="18" charset="0"/>
                      </a:endParaRPr>
                    </a:p>
                  </a:txBody>
                  <a:tcPr marL="63500" marR="63500" marT="63500" marB="63500"/>
                </a:tc>
                <a:tc>
                  <a:txBody>
                    <a:bodyPr/>
                    <a:lstStyle/>
                    <a:p>
                      <a:pPr algn="ctr">
                        <a:lnSpc>
                          <a:spcPct val="115000"/>
                        </a:lnSpc>
                      </a:pPr>
                      <a:r>
                        <a:rPr lang="en-IN" sz="1300">
                          <a:effectLst/>
                        </a:rPr>
                        <a:t>0.86</a:t>
                      </a:r>
                      <a:endParaRPr lang="en-IN" sz="1200">
                        <a:effectLst/>
                        <a:latin typeface="Times New Roman" panose="02020603050405020304" pitchFamily="18" charset="0"/>
                        <a:ea typeface="Times New Roman" panose="02020603050405020304" pitchFamily="18" charset="0"/>
                      </a:endParaRPr>
                    </a:p>
                  </a:txBody>
                  <a:tcPr marL="63500" marR="63500" marT="63500" marB="63500"/>
                </a:tc>
                <a:tc>
                  <a:txBody>
                    <a:bodyPr/>
                    <a:lstStyle/>
                    <a:p>
                      <a:pPr algn="ctr">
                        <a:lnSpc>
                          <a:spcPct val="115000"/>
                        </a:lnSpc>
                      </a:pPr>
                      <a:r>
                        <a:rPr lang="en-IN" sz="1300">
                          <a:effectLst/>
                        </a:rPr>
                        <a:t>0.87</a:t>
                      </a:r>
                      <a:endParaRPr lang="en-IN" sz="1200">
                        <a:effectLst/>
                        <a:latin typeface="Times New Roman" panose="02020603050405020304" pitchFamily="18" charset="0"/>
                        <a:ea typeface="Times New Roman" panose="02020603050405020304" pitchFamily="18" charset="0"/>
                      </a:endParaRPr>
                    </a:p>
                  </a:txBody>
                  <a:tcPr marL="63500" marR="63500" marT="63500" marB="63500"/>
                </a:tc>
                <a:extLst>
                  <a:ext uri="{0D108BD9-81ED-4DB2-BD59-A6C34878D82A}">
                    <a16:rowId xmlns:a16="http://schemas.microsoft.com/office/drawing/2014/main" val="187732008"/>
                  </a:ext>
                </a:extLst>
              </a:tr>
              <a:tr h="638448">
                <a:tc>
                  <a:txBody>
                    <a:bodyPr/>
                    <a:lstStyle/>
                    <a:p>
                      <a:pPr algn="ctr">
                        <a:lnSpc>
                          <a:spcPct val="115000"/>
                        </a:lnSpc>
                      </a:pPr>
                      <a:r>
                        <a:rPr lang="en-IN" sz="1300">
                          <a:effectLst/>
                        </a:rPr>
                        <a:t>Manhattan Norm</a:t>
                      </a:r>
                      <a:endParaRPr lang="en-IN" sz="1200">
                        <a:effectLst/>
                        <a:latin typeface="Times New Roman" panose="02020603050405020304" pitchFamily="18" charset="0"/>
                        <a:ea typeface="Times New Roman" panose="02020603050405020304" pitchFamily="18" charset="0"/>
                      </a:endParaRPr>
                    </a:p>
                  </a:txBody>
                  <a:tcPr marL="63500" marR="63500" marT="63500" marB="63500"/>
                </a:tc>
                <a:tc>
                  <a:txBody>
                    <a:bodyPr/>
                    <a:lstStyle/>
                    <a:p>
                      <a:pPr algn="ctr">
                        <a:lnSpc>
                          <a:spcPct val="115000"/>
                        </a:lnSpc>
                      </a:pPr>
                      <a:r>
                        <a:rPr lang="en-IN" sz="1300">
                          <a:effectLst/>
                        </a:rPr>
                        <a:t>33.68</a:t>
                      </a:r>
                      <a:endParaRPr lang="en-IN" sz="1200">
                        <a:effectLst/>
                        <a:latin typeface="Times New Roman" panose="02020603050405020304" pitchFamily="18" charset="0"/>
                        <a:ea typeface="Times New Roman" panose="02020603050405020304" pitchFamily="18" charset="0"/>
                      </a:endParaRPr>
                    </a:p>
                  </a:txBody>
                  <a:tcPr marL="63500" marR="63500" marT="63500" marB="63500"/>
                </a:tc>
                <a:tc>
                  <a:txBody>
                    <a:bodyPr/>
                    <a:lstStyle/>
                    <a:p>
                      <a:pPr algn="ctr">
                        <a:lnSpc>
                          <a:spcPct val="115000"/>
                        </a:lnSpc>
                      </a:pPr>
                      <a:r>
                        <a:rPr lang="en-IN" sz="1300" dirty="0">
                          <a:effectLst/>
                        </a:rPr>
                        <a:t>20.73</a:t>
                      </a:r>
                      <a:endParaRPr lang="en-IN" sz="1200" dirty="0">
                        <a:effectLst/>
                        <a:latin typeface="Times New Roman" panose="02020603050405020304" pitchFamily="18" charset="0"/>
                        <a:ea typeface="Times New Roman" panose="02020603050405020304" pitchFamily="18" charset="0"/>
                      </a:endParaRPr>
                    </a:p>
                  </a:txBody>
                  <a:tcPr marL="63500" marR="63500" marT="63500" marB="63500"/>
                </a:tc>
                <a:extLst>
                  <a:ext uri="{0D108BD9-81ED-4DB2-BD59-A6C34878D82A}">
                    <a16:rowId xmlns:a16="http://schemas.microsoft.com/office/drawing/2014/main" val="586215842"/>
                  </a:ext>
                </a:extLst>
              </a:tr>
            </a:tbl>
          </a:graphicData>
        </a:graphic>
      </p:graphicFrame>
    </p:spTree>
    <p:extLst>
      <p:ext uri="{BB962C8B-B14F-4D97-AF65-F5344CB8AC3E}">
        <p14:creationId xmlns:p14="http://schemas.microsoft.com/office/powerpoint/2010/main" val="26992977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4E7588-F312-4C43-B746-EFA09FB4093F}"/>
              </a:ext>
            </a:extLst>
          </p:cNvPr>
          <p:cNvSpPr>
            <a:spLocks noGrp="1"/>
          </p:cNvSpPr>
          <p:nvPr>
            <p:ph type="title"/>
          </p:nvPr>
        </p:nvSpPr>
        <p:spPr>
          <a:xfrm>
            <a:off x="406400" y="208626"/>
            <a:ext cx="11582400" cy="838200"/>
          </a:xfrm>
        </p:spPr>
        <p:txBody>
          <a:bodyPr/>
          <a:lstStyle/>
          <a:p>
            <a:r>
              <a:rPr lang="en-IN" b="1" dirty="0">
                <a:effectLst/>
                <a:latin typeface="Times New Roman" panose="02020603050405020304" pitchFamily="18" charset="0"/>
                <a:cs typeface="Times New Roman" panose="02020603050405020304" pitchFamily="18" charset="0"/>
              </a:rPr>
              <a:t>ANALYTICAL ABLATION STUDY</a:t>
            </a:r>
          </a:p>
        </p:txBody>
      </p:sp>
      <p:graphicFrame>
        <p:nvGraphicFramePr>
          <p:cNvPr id="4" name="Content Placeholder 3">
            <a:extLst>
              <a:ext uri="{FF2B5EF4-FFF2-40B4-BE49-F238E27FC236}">
                <a16:creationId xmlns:a16="http://schemas.microsoft.com/office/drawing/2014/main" id="{53FD91F5-1660-4244-883C-78647ED7BA47}"/>
              </a:ext>
            </a:extLst>
          </p:cNvPr>
          <p:cNvGraphicFramePr>
            <a:graphicFrameLocks noGrp="1"/>
          </p:cNvGraphicFramePr>
          <p:nvPr>
            <p:ph idx="1"/>
            <p:extLst>
              <p:ext uri="{D42A27DB-BD31-4B8C-83A1-F6EECF244321}">
                <p14:modId xmlns:p14="http://schemas.microsoft.com/office/powerpoint/2010/main" val="2909230952"/>
              </p:ext>
            </p:extLst>
          </p:nvPr>
        </p:nvGraphicFramePr>
        <p:xfrm>
          <a:off x="729584" y="1866061"/>
          <a:ext cx="4579620" cy="1909953"/>
        </p:xfrm>
        <a:graphic>
          <a:graphicData uri="http://schemas.openxmlformats.org/drawingml/2006/table">
            <a:tbl>
              <a:tblPr firstRow="1">
                <a:tableStyleId>{5C22544A-7EE6-4342-B048-85BDC9FD1C3A}</a:tableStyleId>
              </a:tblPr>
              <a:tblGrid>
                <a:gridCol w="1104900">
                  <a:extLst>
                    <a:ext uri="{9D8B030D-6E8A-4147-A177-3AD203B41FA5}">
                      <a16:colId xmlns:a16="http://schemas.microsoft.com/office/drawing/2014/main" val="1659828998"/>
                    </a:ext>
                  </a:extLst>
                </a:gridCol>
                <a:gridCol w="1958340">
                  <a:extLst>
                    <a:ext uri="{9D8B030D-6E8A-4147-A177-3AD203B41FA5}">
                      <a16:colId xmlns:a16="http://schemas.microsoft.com/office/drawing/2014/main" val="3611159032"/>
                    </a:ext>
                  </a:extLst>
                </a:gridCol>
                <a:gridCol w="1516380">
                  <a:extLst>
                    <a:ext uri="{9D8B030D-6E8A-4147-A177-3AD203B41FA5}">
                      <a16:colId xmlns:a16="http://schemas.microsoft.com/office/drawing/2014/main" val="3104066899"/>
                    </a:ext>
                  </a:extLst>
                </a:gridCol>
              </a:tblGrid>
              <a:tr h="314325">
                <a:tc>
                  <a:txBody>
                    <a:bodyPr/>
                    <a:lstStyle/>
                    <a:p>
                      <a:pPr algn="ctr">
                        <a:lnSpc>
                          <a:spcPct val="115000"/>
                        </a:lnSpc>
                      </a:pPr>
                      <a:r>
                        <a:rPr lang="en-IN" sz="1300" dirty="0">
                          <a:effectLst/>
                        </a:rPr>
                        <a:t>Epochs</a:t>
                      </a:r>
                      <a:endParaRPr lang="en-IN" sz="1200" dirty="0">
                        <a:effectLst/>
                        <a:latin typeface="Times New Roman" panose="02020603050405020304" pitchFamily="18" charset="0"/>
                        <a:ea typeface="Times New Roman" panose="02020603050405020304" pitchFamily="18" charset="0"/>
                      </a:endParaRPr>
                    </a:p>
                  </a:txBody>
                  <a:tcPr marL="63500" marR="63500" marT="63500" marB="63500"/>
                </a:tc>
                <a:tc>
                  <a:txBody>
                    <a:bodyPr/>
                    <a:lstStyle/>
                    <a:p>
                      <a:pPr algn="ctr">
                        <a:lnSpc>
                          <a:spcPct val="115000"/>
                        </a:lnSpc>
                      </a:pPr>
                      <a:r>
                        <a:rPr lang="en-IN" sz="1300" dirty="0">
                          <a:effectLst/>
                        </a:rPr>
                        <a:t>Evaluation Metric</a:t>
                      </a:r>
                      <a:endParaRPr lang="en-IN" sz="1200" dirty="0">
                        <a:effectLst/>
                        <a:latin typeface="Times New Roman" panose="02020603050405020304" pitchFamily="18" charset="0"/>
                        <a:ea typeface="Times New Roman" panose="02020603050405020304" pitchFamily="18" charset="0"/>
                      </a:endParaRPr>
                    </a:p>
                  </a:txBody>
                  <a:tcPr marL="63500" marR="63500" marT="63500" marB="63500"/>
                </a:tc>
                <a:tc>
                  <a:txBody>
                    <a:bodyPr/>
                    <a:lstStyle/>
                    <a:p>
                      <a:pPr algn="ctr">
                        <a:lnSpc>
                          <a:spcPct val="115000"/>
                        </a:lnSpc>
                      </a:pPr>
                      <a:r>
                        <a:rPr lang="en-IN" sz="1300" dirty="0">
                          <a:effectLst/>
                        </a:rPr>
                        <a:t>Proposed System</a:t>
                      </a:r>
                      <a:endParaRPr lang="en-IN" sz="1200" dirty="0">
                        <a:effectLst/>
                        <a:latin typeface="Times New Roman" panose="02020603050405020304" pitchFamily="18" charset="0"/>
                        <a:ea typeface="Times New Roman" panose="02020603050405020304" pitchFamily="18" charset="0"/>
                      </a:endParaRPr>
                    </a:p>
                  </a:txBody>
                  <a:tcPr marL="63500" marR="63500" marT="63500" marB="63500"/>
                </a:tc>
                <a:extLst>
                  <a:ext uri="{0D108BD9-81ED-4DB2-BD59-A6C34878D82A}">
                    <a16:rowId xmlns:a16="http://schemas.microsoft.com/office/drawing/2014/main" val="3133647334"/>
                  </a:ext>
                </a:extLst>
              </a:tr>
              <a:tr h="314325">
                <a:tc rowSpan="4">
                  <a:txBody>
                    <a:bodyPr/>
                    <a:lstStyle/>
                    <a:p>
                      <a:pPr algn="ctr">
                        <a:lnSpc>
                          <a:spcPct val="115000"/>
                        </a:lnSpc>
                      </a:pPr>
                      <a:endParaRPr lang="en-IN" sz="1300" dirty="0">
                        <a:effectLst/>
                      </a:endParaRPr>
                    </a:p>
                    <a:p>
                      <a:pPr algn="ctr">
                        <a:lnSpc>
                          <a:spcPct val="115000"/>
                        </a:lnSpc>
                      </a:pPr>
                      <a:endParaRPr lang="en-IN" sz="1300" dirty="0">
                        <a:effectLst/>
                      </a:endParaRPr>
                    </a:p>
                    <a:p>
                      <a:pPr algn="ctr">
                        <a:lnSpc>
                          <a:spcPct val="115000"/>
                        </a:lnSpc>
                      </a:pPr>
                      <a:r>
                        <a:rPr lang="en-IN" sz="1300" dirty="0">
                          <a:effectLst/>
                        </a:rPr>
                        <a:t>50</a:t>
                      </a:r>
                    </a:p>
                  </a:txBody>
                  <a:tcPr marL="63500" marR="63500" marT="63500" marB="63500"/>
                </a:tc>
                <a:tc>
                  <a:txBody>
                    <a:bodyPr/>
                    <a:lstStyle/>
                    <a:p>
                      <a:pPr algn="ctr">
                        <a:lnSpc>
                          <a:spcPct val="115000"/>
                        </a:lnSpc>
                      </a:pPr>
                      <a:r>
                        <a:rPr lang="en-IN" sz="1300" dirty="0" err="1">
                          <a:effectLst/>
                        </a:rPr>
                        <a:t>Frechet</a:t>
                      </a:r>
                      <a:r>
                        <a:rPr lang="en-IN" sz="1300" dirty="0">
                          <a:effectLst/>
                        </a:rPr>
                        <a:t>-Inception Distance</a:t>
                      </a:r>
                      <a:endParaRPr lang="en-IN" sz="1200" dirty="0">
                        <a:effectLst/>
                        <a:latin typeface="Times New Roman" panose="02020603050405020304" pitchFamily="18" charset="0"/>
                        <a:ea typeface="Times New Roman" panose="02020603050405020304" pitchFamily="18" charset="0"/>
                      </a:endParaRPr>
                    </a:p>
                  </a:txBody>
                  <a:tcPr marL="63500" marR="63500" marT="63500" marB="63500"/>
                </a:tc>
                <a:tc>
                  <a:txBody>
                    <a:bodyPr/>
                    <a:lstStyle/>
                    <a:p>
                      <a:pPr algn="ctr">
                        <a:lnSpc>
                          <a:spcPct val="115000"/>
                        </a:lnSpc>
                      </a:pPr>
                      <a:r>
                        <a:rPr lang="en-IN" sz="1300">
                          <a:effectLst/>
                        </a:rPr>
                        <a:t>625.173</a:t>
                      </a:r>
                      <a:endParaRPr lang="en-IN" sz="1200">
                        <a:effectLst/>
                        <a:latin typeface="Times New Roman" panose="02020603050405020304" pitchFamily="18" charset="0"/>
                        <a:ea typeface="Times New Roman" panose="02020603050405020304" pitchFamily="18" charset="0"/>
                      </a:endParaRPr>
                    </a:p>
                  </a:txBody>
                  <a:tcPr marL="63500" marR="63500" marT="63500" marB="63500"/>
                </a:tc>
                <a:extLst>
                  <a:ext uri="{0D108BD9-81ED-4DB2-BD59-A6C34878D82A}">
                    <a16:rowId xmlns:a16="http://schemas.microsoft.com/office/drawing/2014/main" val="1807242768"/>
                  </a:ext>
                </a:extLst>
              </a:tr>
              <a:tr h="314325">
                <a:tc vMerge="1">
                  <a:txBody>
                    <a:bodyPr/>
                    <a:lstStyle/>
                    <a:p>
                      <a:pPr algn="ctr">
                        <a:lnSpc>
                          <a:spcPct val="115000"/>
                        </a:lnSpc>
                      </a:pPr>
                      <a:r>
                        <a:rPr lang="en-IN" sz="1300" dirty="0">
                          <a:effectLst/>
                        </a:rPr>
                        <a:t> </a:t>
                      </a:r>
                      <a:endParaRPr lang="en-IN" sz="1200" dirty="0">
                        <a:effectLst/>
                        <a:latin typeface="Times New Roman" panose="02020603050405020304" pitchFamily="18" charset="0"/>
                        <a:ea typeface="Times New Roman" panose="02020603050405020304" pitchFamily="18" charset="0"/>
                      </a:endParaRPr>
                    </a:p>
                  </a:txBody>
                  <a:tcPr marL="63500" marR="63500" marT="63500" marB="63500"/>
                </a:tc>
                <a:tc>
                  <a:txBody>
                    <a:bodyPr/>
                    <a:lstStyle/>
                    <a:p>
                      <a:pPr algn="ctr">
                        <a:lnSpc>
                          <a:spcPct val="115000"/>
                        </a:lnSpc>
                      </a:pPr>
                      <a:r>
                        <a:rPr lang="en-IN" sz="1300">
                          <a:effectLst/>
                        </a:rPr>
                        <a:t>Mean Square Error</a:t>
                      </a:r>
                      <a:endParaRPr lang="en-IN" sz="1200">
                        <a:effectLst/>
                        <a:latin typeface="Times New Roman" panose="02020603050405020304" pitchFamily="18" charset="0"/>
                        <a:ea typeface="Times New Roman" panose="02020603050405020304" pitchFamily="18" charset="0"/>
                      </a:endParaRPr>
                    </a:p>
                  </a:txBody>
                  <a:tcPr marL="63500" marR="63500" marT="63500" marB="63500"/>
                </a:tc>
                <a:tc>
                  <a:txBody>
                    <a:bodyPr/>
                    <a:lstStyle/>
                    <a:p>
                      <a:pPr algn="ctr">
                        <a:lnSpc>
                          <a:spcPct val="115000"/>
                        </a:lnSpc>
                      </a:pPr>
                      <a:r>
                        <a:rPr lang="en-IN" sz="1300">
                          <a:effectLst/>
                        </a:rPr>
                        <a:t>0.0025</a:t>
                      </a:r>
                      <a:endParaRPr lang="en-IN" sz="1200">
                        <a:effectLst/>
                        <a:latin typeface="Times New Roman" panose="02020603050405020304" pitchFamily="18" charset="0"/>
                        <a:ea typeface="Times New Roman" panose="02020603050405020304" pitchFamily="18" charset="0"/>
                      </a:endParaRPr>
                    </a:p>
                  </a:txBody>
                  <a:tcPr marL="63500" marR="63500" marT="63500" marB="63500"/>
                </a:tc>
                <a:extLst>
                  <a:ext uri="{0D108BD9-81ED-4DB2-BD59-A6C34878D82A}">
                    <a16:rowId xmlns:a16="http://schemas.microsoft.com/office/drawing/2014/main" val="3414577608"/>
                  </a:ext>
                </a:extLst>
              </a:tr>
              <a:tr h="314325">
                <a:tc vMerge="1">
                  <a:txBody>
                    <a:bodyPr/>
                    <a:lstStyle/>
                    <a:p>
                      <a:pPr algn="ctr">
                        <a:lnSpc>
                          <a:spcPct val="115000"/>
                        </a:lnSpc>
                      </a:pPr>
                      <a:r>
                        <a:rPr lang="en-IN" sz="1300" dirty="0">
                          <a:effectLst/>
                        </a:rPr>
                        <a:t> </a:t>
                      </a:r>
                      <a:endParaRPr lang="en-IN" sz="1200" dirty="0">
                        <a:effectLst/>
                        <a:latin typeface="Times New Roman" panose="02020603050405020304" pitchFamily="18" charset="0"/>
                        <a:ea typeface="Times New Roman" panose="02020603050405020304" pitchFamily="18" charset="0"/>
                      </a:endParaRPr>
                    </a:p>
                  </a:txBody>
                  <a:tcPr marL="63500" marR="63500" marT="63500" marB="63500"/>
                </a:tc>
                <a:tc>
                  <a:txBody>
                    <a:bodyPr/>
                    <a:lstStyle/>
                    <a:p>
                      <a:pPr algn="ctr">
                        <a:lnSpc>
                          <a:spcPct val="115000"/>
                        </a:lnSpc>
                      </a:pPr>
                      <a:r>
                        <a:rPr lang="en-IN" sz="1300">
                          <a:effectLst/>
                        </a:rPr>
                        <a:t>Structural Similarity</a:t>
                      </a:r>
                      <a:endParaRPr lang="en-IN" sz="1200">
                        <a:effectLst/>
                        <a:latin typeface="Times New Roman" panose="02020603050405020304" pitchFamily="18" charset="0"/>
                        <a:ea typeface="Times New Roman" panose="02020603050405020304" pitchFamily="18" charset="0"/>
                      </a:endParaRPr>
                    </a:p>
                  </a:txBody>
                  <a:tcPr marL="63500" marR="63500" marT="63500" marB="63500"/>
                </a:tc>
                <a:tc>
                  <a:txBody>
                    <a:bodyPr/>
                    <a:lstStyle/>
                    <a:p>
                      <a:pPr algn="ctr">
                        <a:lnSpc>
                          <a:spcPct val="115000"/>
                        </a:lnSpc>
                      </a:pPr>
                      <a:r>
                        <a:rPr lang="en-IN" sz="1300">
                          <a:effectLst/>
                        </a:rPr>
                        <a:t>0.83</a:t>
                      </a:r>
                      <a:endParaRPr lang="en-IN" sz="1200">
                        <a:effectLst/>
                        <a:latin typeface="Times New Roman" panose="02020603050405020304" pitchFamily="18" charset="0"/>
                        <a:ea typeface="Times New Roman" panose="02020603050405020304" pitchFamily="18" charset="0"/>
                      </a:endParaRPr>
                    </a:p>
                  </a:txBody>
                  <a:tcPr marL="63500" marR="63500" marT="63500" marB="63500"/>
                </a:tc>
                <a:extLst>
                  <a:ext uri="{0D108BD9-81ED-4DB2-BD59-A6C34878D82A}">
                    <a16:rowId xmlns:a16="http://schemas.microsoft.com/office/drawing/2014/main" val="1399169824"/>
                  </a:ext>
                </a:extLst>
              </a:tr>
              <a:tr h="314325">
                <a:tc vMerge="1">
                  <a:txBody>
                    <a:bodyPr/>
                    <a:lstStyle/>
                    <a:p>
                      <a:pPr algn="ctr">
                        <a:lnSpc>
                          <a:spcPct val="115000"/>
                        </a:lnSpc>
                      </a:pPr>
                      <a:r>
                        <a:rPr lang="en-IN" sz="1300" dirty="0">
                          <a:effectLst/>
                        </a:rPr>
                        <a:t> </a:t>
                      </a:r>
                      <a:endParaRPr lang="en-IN" sz="1200" dirty="0">
                        <a:effectLst/>
                        <a:latin typeface="Times New Roman" panose="02020603050405020304" pitchFamily="18" charset="0"/>
                        <a:ea typeface="Times New Roman" panose="02020603050405020304" pitchFamily="18" charset="0"/>
                      </a:endParaRPr>
                    </a:p>
                  </a:txBody>
                  <a:tcPr marL="63500" marR="63500" marT="63500" marB="63500"/>
                </a:tc>
                <a:tc>
                  <a:txBody>
                    <a:bodyPr/>
                    <a:lstStyle/>
                    <a:p>
                      <a:pPr algn="ctr">
                        <a:lnSpc>
                          <a:spcPct val="115000"/>
                        </a:lnSpc>
                      </a:pPr>
                      <a:r>
                        <a:rPr lang="en-IN" sz="1300">
                          <a:effectLst/>
                        </a:rPr>
                        <a:t>Manhattan Norm</a:t>
                      </a:r>
                      <a:endParaRPr lang="en-IN" sz="1200">
                        <a:effectLst/>
                        <a:latin typeface="Times New Roman" panose="02020603050405020304" pitchFamily="18" charset="0"/>
                        <a:ea typeface="Times New Roman" panose="02020603050405020304" pitchFamily="18" charset="0"/>
                      </a:endParaRPr>
                    </a:p>
                  </a:txBody>
                  <a:tcPr marL="63500" marR="63500" marT="63500" marB="63500"/>
                </a:tc>
                <a:tc>
                  <a:txBody>
                    <a:bodyPr/>
                    <a:lstStyle/>
                    <a:p>
                      <a:pPr algn="ctr">
                        <a:lnSpc>
                          <a:spcPct val="115000"/>
                        </a:lnSpc>
                      </a:pPr>
                      <a:r>
                        <a:rPr lang="en-IN" sz="1300" dirty="0">
                          <a:effectLst/>
                        </a:rPr>
                        <a:t>35.96</a:t>
                      </a:r>
                      <a:endParaRPr lang="en-IN" sz="1200" dirty="0">
                        <a:effectLst/>
                        <a:latin typeface="Times New Roman" panose="02020603050405020304" pitchFamily="18" charset="0"/>
                        <a:ea typeface="Times New Roman" panose="02020603050405020304" pitchFamily="18" charset="0"/>
                      </a:endParaRPr>
                    </a:p>
                  </a:txBody>
                  <a:tcPr marL="63500" marR="63500" marT="63500" marB="63500"/>
                </a:tc>
                <a:extLst>
                  <a:ext uri="{0D108BD9-81ED-4DB2-BD59-A6C34878D82A}">
                    <a16:rowId xmlns:a16="http://schemas.microsoft.com/office/drawing/2014/main" val="1147858170"/>
                  </a:ext>
                </a:extLst>
              </a:tr>
            </a:tbl>
          </a:graphicData>
        </a:graphic>
      </p:graphicFrame>
      <p:graphicFrame>
        <p:nvGraphicFramePr>
          <p:cNvPr id="6" name="Table 5">
            <a:extLst>
              <a:ext uri="{FF2B5EF4-FFF2-40B4-BE49-F238E27FC236}">
                <a16:creationId xmlns:a16="http://schemas.microsoft.com/office/drawing/2014/main" id="{826320A1-B3C7-42A1-B663-D95D80347322}"/>
              </a:ext>
            </a:extLst>
          </p:cNvPr>
          <p:cNvGraphicFramePr>
            <a:graphicFrameLocks noGrp="1"/>
          </p:cNvGraphicFramePr>
          <p:nvPr>
            <p:extLst>
              <p:ext uri="{D42A27DB-BD31-4B8C-83A1-F6EECF244321}">
                <p14:modId xmlns:p14="http://schemas.microsoft.com/office/powerpoint/2010/main" val="4133244916"/>
              </p:ext>
            </p:extLst>
          </p:nvPr>
        </p:nvGraphicFramePr>
        <p:xfrm>
          <a:off x="6463930" y="1866061"/>
          <a:ext cx="4579620" cy="1909953"/>
        </p:xfrm>
        <a:graphic>
          <a:graphicData uri="http://schemas.openxmlformats.org/drawingml/2006/table">
            <a:tbl>
              <a:tblPr firstRow="1">
                <a:tableStyleId>{5C22544A-7EE6-4342-B048-85BDC9FD1C3A}</a:tableStyleId>
              </a:tblPr>
              <a:tblGrid>
                <a:gridCol w="1089660">
                  <a:extLst>
                    <a:ext uri="{9D8B030D-6E8A-4147-A177-3AD203B41FA5}">
                      <a16:colId xmlns:a16="http://schemas.microsoft.com/office/drawing/2014/main" val="3546868654"/>
                    </a:ext>
                  </a:extLst>
                </a:gridCol>
                <a:gridCol w="1973580">
                  <a:extLst>
                    <a:ext uri="{9D8B030D-6E8A-4147-A177-3AD203B41FA5}">
                      <a16:colId xmlns:a16="http://schemas.microsoft.com/office/drawing/2014/main" val="3661641725"/>
                    </a:ext>
                  </a:extLst>
                </a:gridCol>
                <a:gridCol w="1516380">
                  <a:extLst>
                    <a:ext uri="{9D8B030D-6E8A-4147-A177-3AD203B41FA5}">
                      <a16:colId xmlns:a16="http://schemas.microsoft.com/office/drawing/2014/main" val="3163506428"/>
                    </a:ext>
                  </a:extLst>
                </a:gridCol>
              </a:tblGrid>
              <a:tr h="314325">
                <a:tc>
                  <a:txBody>
                    <a:bodyPr/>
                    <a:lstStyle/>
                    <a:p>
                      <a:pPr algn="ctr">
                        <a:lnSpc>
                          <a:spcPct val="115000"/>
                        </a:lnSpc>
                      </a:pPr>
                      <a:r>
                        <a:rPr lang="en-IN" sz="1300" dirty="0">
                          <a:effectLst/>
                        </a:rPr>
                        <a:t>Epochs</a:t>
                      </a:r>
                      <a:endParaRPr lang="en-IN" sz="1200" dirty="0">
                        <a:effectLst/>
                        <a:latin typeface="Times New Roman" panose="02020603050405020304" pitchFamily="18" charset="0"/>
                        <a:ea typeface="Times New Roman" panose="02020603050405020304" pitchFamily="18" charset="0"/>
                      </a:endParaRPr>
                    </a:p>
                  </a:txBody>
                  <a:tcPr marL="63500" marR="63500" marT="63500" marB="63500"/>
                </a:tc>
                <a:tc>
                  <a:txBody>
                    <a:bodyPr/>
                    <a:lstStyle/>
                    <a:p>
                      <a:pPr algn="ctr">
                        <a:lnSpc>
                          <a:spcPct val="115000"/>
                        </a:lnSpc>
                      </a:pPr>
                      <a:r>
                        <a:rPr lang="en-IN" sz="1300" dirty="0">
                          <a:effectLst/>
                        </a:rPr>
                        <a:t>Evaluation Metric</a:t>
                      </a:r>
                      <a:endParaRPr lang="en-IN" sz="1200" dirty="0">
                        <a:effectLst/>
                        <a:latin typeface="Times New Roman" panose="02020603050405020304" pitchFamily="18" charset="0"/>
                        <a:ea typeface="Times New Roman" panose="02020603050405020304" pitchFamily="18" charset="0"/>
                      </a:endParaRPr>
                    </a:p>
                  </a:txBody>
                  <a:tcPr marL="63500" marR="63500" marT="63500" marB="63500"/>
                </a:tc>
                <a:tc>
                  <a:txBody>
                    <a:bodyPr/>
                    <a:lstStyle/>
                    <a:p>
                      <a:pPr algn="ctr">
                        <a:lnSpc>
                          <a:spcPct val="115000"/>
                        </a:lnSpc>
                      </a:pPr>
                      <a:r>
                        <a:rPr lang="en-IN" sz="1300" dirty="0">
                          <a:effectLst/>
                        </a:rPr>
                        <a:t>Proposed System</a:t>
                      </a:r>
                      <a:endParaRPr lang="en-IN" sz="1200" dirty="0">
                        <a:effectLst/>
                        <a:latin typeface="Times New Roman" panose="02020603050405020304" pitchFamily="18" charset="0"/>
                        <a:ea typeface="Times New Roman" panose="02020603050405020304" pitchFamily="18" charset="0"/>
                      </a:endParaRPr>
                    </a:p>
                  </a:txBody>
                  <a:tcPr marL="63500" marR="63500" marT="63500" marB="63500"/>
                </a:tc>
                <a:extLst>
                  <a:ext uri="{0D108BD9-81ED-4DB2-BD59-A6C34878D82A}">
                    <a16:rowId xmlns:a16="http://schemas.microsoft.com/office/drawing/2014/main" val="1866062671"/>
                  </a:ext>
                </a:extLst>
              </a:tr>
              <a:tr h="314325">
                <a:tc rowSpan="4">
                  <a:txBody>
                    <a:bodyPr/>
                    <a:lstStyle/>
                    <a:p>
                      <a:pPr algn="ctr">
                        <a:lnSpc>
                          <a:spcPct val="115000"/>
                        </a:lnSpc>
                      </a:pPr>
                      <a:endParaRPr lang="en-IN" sz="1300" dirty="0">
                        <a:effectLst/>
                      </a:endParaRPr>
                    </a:p>
                    <a:p>
                      <a:pPr algn="ctr">
                        <a:lnSpc>
                          <a:spcPct val="115000"/>
                        </a:lnSpc>
                      </a:pPr>
                      <a:endParaRPr lang="en-IN" sz="1300" dirty="0">
                        <a:effectLst/>
                      </a:endParaRPr>
                    </a:p>
                    <a:p>
                      <a:pPr algn="ctr">
                        <a:lnSpc>
                          <a:spcPct val="115000"/>
                        </a:lnSpc>
                      </a:pPr>
                      <a:r>
                        <a:rPr lang="en-IN" sz="1300" dirty="0">
                          <a:effectLst/>
                        </a:rPr>
                        <a:t>100</a:t>
                      </a:r>
                    </a:p>
                    <a:p>
                      <a:pPr algn="ctr">
                        <a:lnSpc>
                          <a:spcPct val="115000"/>
                        </a:lnSpc>
                      </a:pPr>
                      <a:r>
                        <a:rPr lang="en-IN" sz="1300" dirty="0">
                          <a:effectLst/>
                        </a:rPr>
                        <a:t> </a:t>
                      </a:r>
                    </a:p>
                    <a:p>
                      <a:pPr algn="ctr">
                        <a:lnSpc>
                          <a:spcPct val="115000"/>
                        </a:lnSpc>
                      </a:pPr>
                      <a:r>
                        <a:rPr lang="en-IN" sz="1300" dirty="0">
                          <a:effectLst/>
                        </a:rPr>
                        <a:t> </a:t>
                      </a:r>
                    </a:p>
                    <a:p>
                      <a:pPr algn="ctr">
                        <a:lnSpc>
                          <a:spcPct val="115000"/>
                        </a:lnSpc>
                      </a:pPr>
                      <a:r>
                        <a:rPr lang="en-IN" sz="1300" dirty="0">
                          <a:effectLst/>
                        </a:rPr>
                        <a:t> </a:t>
                      </a:r>
                      <a:endParaRPr lang="en-IN" sz="1200" dirty="0">
                        <a:effectLst/>
                        <a:latin typeface="Times New Roman" panose="02020603050405020304" pitchFamily="18" charset="0"/>
                      </a:endParaRPr>
                    </a:p>
                  </a:txBody>
                  <a:tcPr marL="63500" marR="63500" marT="63500" marB="63500"/>
                </a:tc>
                <a:tc>
                  <a:txBody>
                    <a:bodyPr/>
                    <a:lstStyle/>
                    <a:p>
                      <a:pPr algn="ctr">
                        <a:lnSpc>
                          <a:spcPct val="115000"/>
                        </a:lnSpc>
                      </a:pPr>
                      <a:r>
                        <a:rPr lang="en-IN" sz="1300" dirty="0" err="1">
                          <a:effectLst/>
                        </a:rPr>
                        <a:t>Frechet</a:t>
                      </a:r>
                      <a:r>
                        <a:rPr lang="en-IN" sz="1300" dirty="0">
                          <a:effectLst/>
                        </a:rPr>
                        <a:t>-Inception Distance</a:t>
                      </a:r>
                      <a:endParaRPr lang="en-IN" sz="1200" dirty="0">
                        <a:effectLst/>
                        <a:latin typeface="Times New Roman" panose="02020603050405020304" pitchFamily="18" charset="0"/>
                        <a:ea typeface="Times New Roman" panose="02020603050405020304" pitchFamily="18" charset="0"/>
                      </a:endParaRPr>
                    </a:p>
                  </a:txBody>
                  <a:tcPr marL="63500" marR="63500" marT="63500" marB="63500"/>
                </a:tc>
                <a:tc>
                  <a:txBody>
                    <a:bodyPr/>
                    <a:lstStyle/>
                    <a:p>
                      <a:pPr algn="ctr">
                        <a:lnSpc>
                          <a:spcPct val="115000"/>
                        </a:lnSpc>
                      </a:pPr>
                      <a:r>
                        <a:rPr lang="en-IN" sz="1300" dirty="0">
                          <a:effectLst/>
                        </a:rPr>
                        <a:t>601.253</a:t>
                      </a:r>
                      <a:endParaRPr lang="en-IN" sz="1200" dirty="0">
                        <a:effectLst/>
                        <a:latin typeface="Times New Roman" panose="02020603050405020304" pitchFamily="18" charset="0"/>
                        <a:ea typeface="Times New Roman" panose="02020603050405020304" pitchFamily="18" charset="0"/>
                      </a:endParaRPr>
                    </a:p>
                  </a:txBody>
                  <a:tcPr marL="63500" marR="63500" marT="63500" marB="63500"/>
                </a:tc>
                <a:extLst>
                  <a:ext uri="{0D108BD9-81ED-4DB2-BD59-A6C34878D82A}">
                    <a16:rowId xmlns:a16="http://schemas.microsoft.com/office/drawing/2014/main" val="1543366578"/>
                  </a:ext>
                </a:extLst>
              </a:tr>
              <a:tr h="314325">
                <a:tc vMerge="1">
                  <a:txBody>
                    <a:bodyPr/>
                    <a:lstStyle/>
                    <a:p>
                      <a:pPr algn="ctr">
                        <a:lnSpc>
                          <a:spcPct val="115000"/>
                        </a:lnSpc>
                      </a:pPr>
                      <a:r>
                        <a:rPr lang="en-IN" sz="1300" dirty="0">
                          <a:effectLst/>
                        </a:rPr>
                        <a:t> </a:t>
                      </a:r>
                      <a:endParaRPr lang="en-IN" sz="1200" dirty="0">
                        <a:effectLst/>
                        <a:latin typeface="Times New Roman" panose="02020603050405020304" pitchFamily="18" charset="0"/>
                        <a:ea typeface="Times New Roman" panose="02020603050405020304" pitchFamily="18" charset="0"/>
                      </a:endParaRPr>
                    </a:p>
                  </a:txBody>
                  <a:tcPr marL="63500" marR="63500" marT="63500" marB="63500"/>
                </a:tc>
                <a:tc>
                  <a:txBody>
                    <a:bodyPr/>
                    <a:lstStyle/>
                    <a:p>
                      <a:pPr algn="ctr">
                        <a:lnSpc>
                          <a:spcPct val="115000"/>
                        </a:lnSpc>
                      </a:pPr>
                      <a:r>
                        <a:rPr lang="en-IN" sz="1300" dirty="0">
                          <a:effectLst/>
                        </a:rPr>
                        <a:t>Mean Square Error</a:t>
                      </a:r>
                      <a:endParaRPr lang="en-IN" sz="1200" dirty="0">
                        <a:effectLst/>
                        <a:latin typeface="Times New Roman" panose="02020603050405020304" pitchFamily="18" charset="0"/>
                        <a:ea typeface="Times New Roman" panose="02020603050405020304" pitchFamily="18" charset="0"/>
                      </a:endParaRPr>
                    </a:p>
                  </a:txBody>
                  <a:tcPr marL="63500" marR="63500" marT="63500" marB="63500"/>
                </a:tc>
                <a:tc>
                  <a:txBody>
                    <a:bodyPr/>
                    <a:lstStyle/>
                    <a:p>
                      <a:pPr algn="ctr">
                        <a:lnSpc>
                          <a:spcPct val="115000"/>
                        </a:lnSpc>
                      </a:pPr>
                      <a:r>
                        <a:rPr lang="en-IN" sz="1300">
                          <a:effectLst/>
                        </a:rPr>
                        <a:t>0.0023</a:t>
                      </a:r>
                      <a:endParaRPr lang="en-IN" sz="1200">
                        <a:effectLst/>
                        <a:latin typeface="Times New Roman" panose="02020603050405020304" pitchFamily="18" charset="0"/>
                        <a:ea typeface="Times New Roman" panose="02020603050405020304" pitchFamily="18" charset="0"/>
                      </a:endParaRPr>
                    </a:p>
                  </a:txBody>
                  <a:tcPr marL="63500" marR="63500" marT="63500" marB="63500"/>
                </a:tc>
                <a:extLst>
                  <a:ext uri="{0D108BD9-81ED-4DB2-BD59-A6C34878D82A}">
                    <a16:rowId xmlns:a16="http://schemas.microsoft.com/office/drawing/2014/main" val="3545230901"/>
                  </a:ext>
                </a:extLst>
              </a:tr>
              <a:tr h="314325">
                <a:tc vMerge="1">
                  <a:txBody>
                    <a:bodyPr/>
                    <a:lstStyle/>
                    <a:p>
                      <a:pPr algn="ctr">
                        <a:lnSpc>
                          <a:spcPct val="115000"/>
                        </a:lnSpc>
                      </a:pPr>
                      <a:r>
                        <a:rPr lang="en-IN" sz="1300" dirty="0">
                          <a:effectLst/>
                        </a:rPr>
                        <a:t> </a:t>
                      </a:r>
                      <a:endParaRPr lang="en-IN" sz="1200" dirty="0">
                        <a:effectLst/>
                        <a:latin typeface="Times New Roman" panose="02020603050405020304" pitchFamily="18" charset="0"/>
                        <a:ea typeface="Times New Roman" panose="02020603050405020304" pitchFamily="18" charset="0"/>
                      </a:endParaRPr>
                    </a:p>
                  </a:txBody>
                  <a:tcPr marL="63500" marR="63500" marT="63500" marB="63500"/>
                </a:tc>
                <a:tc>
                  <a:txBody>
                    <a:bodyPr/>
                    <a:lstStyle/>
                    <a:p>
                      <a:pPr algn="ctr">
                        <a:lnSpc>
                          <a:spcPct val="115000"/>
                        </a:lnSpc>
                      </a:pPr>
                      <a:r>
                        <a:rPr lang="en-IN" sz="1300">
                          <a:effectLst/>
                        </a:rPr>
                        <a:t>Structural Similarity</a:t>
                      </a:r>
                      <a:endParaRPr lang="en-IN" sz="1200">
                        <a:effectLst/>
                        <a:latin typeface="Times New Roman" panose="02020603050405020304" pitchFamily="18" charset="0"/>
                        <a:ea typeface="Times New Roman" panose="02020603050405020304" pitchFamily="18" charset="0"/>
                      </a:endParaRPr>
                    </a:p>
                  </a:txBody>
                  <a:tcPr marL="63500" marR="63500" marT="63500" marB="63500"/>
                </a:tc>
                <a:tc>
                  <a:txBody>
                    <a:bodyPr/>
                    <a:lstStyle/>
                    <a:p>
                      <a:pPr algn="ctr">
                        <a:lnSpc>
                          <a:spcPct val="115000"/>
                        </a:lnSpc>
                      </a:pPr>
                      <a:r>
                        <a:rPr lang="en-IN" sz="1300">
                          <a:effectLst/>
                        </a:rPr>
                        <a:t>0.84</a:t>
                      </a:r>
                      <a:endParaRPr lang="en-IN" sz="1200">
                        <a:effectLst/>
                        <a:latin typeface="Times New Roman" panose="02020603050405020304" pitchFamily="18" charset="0"/>
                        <a:ea typeface="Times New Roman" panose="02020603050405020304" pitchFamily="18" charset="0"/>
                      </a:endParaRPr>
                    </a:p>
                  </a:txBody>
                  <a:tcPr marL="63500" marR="63500" marT="63500" marB="63500"/>
                </a:tc>
                <a:extLst>
                  <a:ext uri="{0D108BD9-81ED-4DB2-BD59-A6C34878D82A}">
                    <a16:rowId xmlns:a16="http://schemas.microsoft.com/office/drawing/2014/main" val="515312453"/>
                  </a:ext>
                </a:extLst>
              </a:tr>
              <a:tr h="314325">
                <a:tc vMerge="1">
                  <a:txBody>
                    <a:bodyPr/>
                    <a:lstStyle/>
                    <a:p>
                      <a:pPr algn="ctr">
                        <a:lnSpc>
                          <a:spcPct val="115000"/>
                        </a:lnSpc>
                      </a:pPr>
                      <a:r>
                        <a:rPr lang="en-IN" sz="1300" dirty="0">
                          <a:effectLst/>
                        </a:rPr>
                        <a:t> </a:t>
                      </a:r>
                      <a:endParaRPr lang="en-IN" sz="1200" dirty="0">
                        <a:effectLst/>
                        <a:latin typeface="Times New Roman" panose="02020603050405020304" pitchFamily="18" charset="0"/>
                        <a:ea typeface="Times New Roman" panose="02020603050405020304" pitchFamily="18" charset="0"/>
                      </a:endParaRPr>
                    </a:p>
                  </a:txBody>
                  <a:tcPr marL="63500" marR="63500" marT="63500" marB="63500"/>
                </a:tc>
                <a:tc>
                  <a:txBody>
                    <a:bodyPr/>
                    <a:lstStyle/>
                    <a:p>
                      <a:pPr algn="ctr">
                        <a:lnSpc>
                          <a:spcPct val="115000"/>
                        </a:lnSpc>
                      </a:pPr>
                      <a:r>
                        <a:rPr lang="en-IN" sz="1300">
                          <a:effectLst/>
                        </a:rPr>
                        <a:t>Manhattan Norm</a:t>
                      </a:r>
                      <a:endParaRPr lang="en-IN" sz="1200">
                        <a:effectLst/>
                        <a:latin typeface="Times New Roman" panose="02020603050405020304" pitchFamily="18" charset="0"/>
                        <a:ea typeface="Times New Roman" panose="02020603050405020304" pitchFamily="18" charset="0"/>
                      </a:endParaRPr>
                    </a:p>
                  </a:txBody>
                  <a:tcPr marL="63500" marR="63500" marT="63500" marB="63500"/>
                </a:tc>
                <a:tc>
                  <a:txBody>
                    <a:bodyPr/>
                    <a:lstStyle/>
                    <a:p>
                      <a:pPr algn="ctr">
                        <a:lnSpc>
                          <a:spcPct val="115000"/>
                        </a:lnSpc>
                      </a:pPr>
                      <a:r>
                        <a:rPr lang="en-IN" sz="1300" dirty="0">
                          <a:effectLst/>
                        </a:rPr>
                        <a:t>30.42</a:t>
                      </a:r>
                      <a:endParaRPr lang="en-IN" sz="1200" dirty="0">
                        <a:effectLst/>
                        <a:latin typeface="Times New Roman" panose="02020603050405020304" pitchFamily="18" charset="0"/>
                        <a:ea typeface="Times New Roman" panose="02020603050405020304" pitchFamily="18" charset="0"/>
                      </a:endParaRPr>
                    </a:p>
                  </a:txBody>
                  <a:tcPr marL="63500" marR="63500" marT="63500" marB="63500"/>
                </a:tc>
                <a:extLst>
                  <a:ext uri="{0D108BD9-81ED-4DB2-BD59-A6C34878D82A}">
                    <a16:rowId xmlns:a16="http://schemas.microsoft.com/office/drawing/2014/main" val="1078041414"/>
                  </a:ext>
                </a:extLst>
              </a:tr>
            </a:tbl>
          </a:graphicData>
        </a:graphic>
      </p:graphicFrame>
      <p:graphicFrame>
        <p:nvGraphicFramePr>
          <p:cNvPr id="7" name="Table 6">
            <a:extLst>
              <a:ext uri="{FF2B5EF4-FFF2-40B4-BE49-F238E27FC236}">
                <a16:creationId xmlns:a16="http://schemas.microsoft.com/office/drawing/2014/main" id="{476C4703-98D7-4E9E-9BDF-F6151E6F75BB}"/>
              </a:ext>
            </a:extLst>
          </p:cNvPr>
          <p:cNvGraphicFramePr>
            <a:graphicFrameLocks noGrp="1"/>
          </p:cNvGraphicFramePr>
          <p:nvPr>
            <p:extLst>
              <p:ext uri="{D42A27DB-BD31-4B8C-83A1-F6EECF244321}">
                <p14:modId xmlns:p14="http://schemas.microsoft.com/office/powerpoint/2010/main" val="1157838943"/>
              </p:ext>
            </p:extLst>
          </p:nvPr>
        </p:nvGraphicFramePr>
        <p:xfrm>
          <a:off x="729584" y="4373047"/>
          <a:ext cx="4579620" cy="1909953"/>
        </p:xfrm>
        <a:graphic>
          <a:graphicData uri="http://schemas.openxmlformats.org/drawingml/2006/table">
            <a:tbl>
              <a:tblPr firstRow="1">
                <a:tableStyleId>{5C22544A-7EE6-4342-B048-85BDC9FD1C3A}</a:tableStyleId>
              </a:tblPr>
              <a:tblGrid>
                <a:gridCol w="1089660">
                  <a:extLst>
                    <a:ext uri="{9D8B030D-6E8A-4147-A177-3AD203B41FA5}">
                      <a16:colId xmlns:a16="http://schemas.microsoft.com/office/drawing/2014/main" val="1780874453"/>
                    </a:ext>
                  </a:extLst>
                </a:gridCol>
                <a:gridCol w="1973580">
                  <a:extLst>
                    <a:ext uri="{9D8B030D-6E8A-4147-A177-3AD203B41FA5}">
                      <a16:colId xmlns:a16="http://schemas.microsoft.com/office/drawing/2014/main" val="3408777165"/>
                    </a:ext>
                  </a:extLst>
                </a:gridCol>
                <a:gridCol w="1516380">
                  <a:extLst>
                    <a:ext uri="{9D8B030D-6E8A-4147-A177-3AD203B41FA5}">
                      <a16:colId xmlns:a16="http://schemas.microsoft.com/office/drawing/2014/main" val="1300456956"/>
                    </a:ext>
                  </a:extLst>
                </a:gridCol>
              </a:tblGrid>
              <a:tr h="314325">
                <a:tc>
                  <a:txBody>
                    <a:bodyPr/>
                    <a:lstStyle/>
                    <a:p>
                      <a:pPr algn="ctr">
                        <a:lnSpc>
                          <a:spcPct val="115000"/>
                        </a:lnSpc>
                      </a:pPr>
                      <a:r>
                        <a:rPr lang="en-IN" sz="1300" dirty="0">
                          <a:effectLst/>
                        </a:rPr>
                        <a:t>Epochs</a:t>
                      </a:r>
                      <a:endParaRPr lang="en-IN" sz="1200" dirty="0">
                        <a:effectLst/>
                        <a:latin typeface="Times New Roman" panose="02020603050405020304" pitchFamily="18" charset="0"/>
                        <a:ea typeface="Times New Roman" panose="02020603050405020304" pitchFamily="18" charset="0"/>
                      </a:endParaRPr>
                    </a:p>
                  </a:txBody>
                  <a:tcPr marL="63500" marR="63500" marT="63500" marB="63500"/>
                </a:tc>
                <a:tc>
                  <a:txBody>
                    <a:bodyPr/>
                    <a:lstStyle/>
                    <a:p>
                      <a:pPr algn="ctr">
                        <a:lnSpc>
                          <a:spcPct val="115000"/>
                        </a:lnSpc>
                      </a:pPr>
                      <a:r>
                        <a:rPr lang="en-IN" sz="1300" dirty="0">
                          <a:effectLst/>
                        </a:rPr>
                        <a:t>Evaluation Metric</a:t>
                      </a:r>
                      <a:endParaRPr lang="en-IN" sz="1200" dirty="0">
                        <a:effectLst/>
                        <a:latin typeface="Times New Roman" panose="02020603050405020304" pitchFamily="18" charset="0"/>
                        <a:ea typeface="Times New Roman" panose="02020603050405020304" pitchFamily="18" charset="0"/>
                      </a:endParaRPr>
                    </a:p>
                  </a:txBody>
                  <a:tcPr marL="63500" marR="63500" marT="63500" marB="63500"/>
                </a:tc>
                <a:tc>
                  <a:txBody>
                    <a:bodyPr/>
                    <a:lstStyle/>
                    <a:p>
                      <a:pPr algn="ctr">
                        <a:lnSpc>
                          <a:spcPct val="115000"/>
                        </a:lnSpc>
                      </a:pPr>
                      <a:r>
                        <a:rPr lang="en-IN" sz="1300" dirty="0">
                          <a:effectLst/>
                        </a:rPr>
                        <a:t>Proposed System</a:t>
                      </a:r>
                      <a:endParaRPr lang="en-IN" sz="1200" dirty="0">
                        <a:effectLst/>
                        <a:latin typeface="Times New Roman" panose="02020603050405020304" pitchFamily="18" charset="0"/>
                        <a:ea typeface="Times New Roman" panose="02020603050405020304" pitchFamily="18" charset="0"/>
                      </a:endParaRPr>
                    </a:p>
                  </a:txBody>
                  <a:tcPr marL="63500" marR="63500" marT="63500" marB="63500"/>
                </a:tc>
                <a:extLst>
                  <a:ext uri="{0D108BD9-81ED-4DB2-BD59-A6C34878D82A}">
                    <a16:rowId xmlns:a16="http://schemas.microsoft.com/office/drawing/2014/main" val="2763025716"/>
                  </a:ext>
                </a:extLst>
              </a:tr>
              <a:tr h="314325">
                <a:tc rowSpan="4">
                  <a:txBody>
                    <a:bodyPr/>
                    <a:lstStyle/>
                    <a:p>
                      <a:pPr algn="ctr">
                        <a:lnSpc>
                          <a:spcPct val="115000"/>
                        </a:lnSpc>
                      </a:pPr>
                      <a:endParaRPr lang="en-IN" sz="1300" dirty="0">
                        <a:effectLst/>
                      </a:endParaRPr>
                    </a:p>
                    <a:p>
                      <a:pPr algn="ctr">
                        <a:lnSpc>
                          <a:spcPct val="115000"/>
                        </a:lnSpc>
                      </a:pPr>
                      <a:endParaRPr lang="en-IN" sz="1300" dirty="0">
                        <a:effectLst/>
                      </a:endParaRPr>
                    </a:p>
                    <a:p>
                      <a:pPr algn="ctr">
                        <a:lnSpc>
                          <a:spcPct val="115000"/>
                        </a:lnSpc>
                      </a:pPr>
                      <a:r>
                        <a:rPr lang="en-IN" sz="1300" dirty="0">
                          <a:effectLst/>
                        </a:rPr>
                        <a:t>150</a:t>
                      </a:r>
                    </a:p>
                  </a:txBody>
                  <a:tcPr marL="63500" marR="63500" marT="63500" marB="63500"/>
                </a:tc>
                <a:tc>
                  <a:txBody>
                    <a:bodyPr/>
                    <a:lstStyle/>
                    <a:p>
                      <a:pPr algn="ctr">
                        <a:lnSpc>
                          <a:spcPct val="115000"/>
                        </a:lnSpc>
                      </a:pPr>
                      <a:r>
                        <a:rPr lang="en-IN" sz="1300" dirty="0" err="1">
                          <a:effectLst/>
                        </a:rPr>
                        <a:t>Frechet</a:t>
                      </a:r>
                      <a:r>
                        <a:rPr lang="en-IN" sz="1300" dirty="0">
                          <a:effectLst/>
                        </a:rPr>
                        <a:t>-Inception Distance</a:t>
                      </a:r>
                      <a:endParaRPr lang="en-IN" sz="1200" dirty="0">
                        <a:effectLst/>
                        <a:latin typeface="Times New Roman" panose="02020603050405020304" pitchFamily="18" charset="0"/>
                        <a:ea typeface="Times New Roman" panose="02020603050405020304" pitchFamily="18" charset="0"/>
                      </a:endParaRPr>
                    </a:p>
                  </a:txBody>
                  <a:tcPr marL="63500" marR="63500" marT="63500" marB="63500"/>
                </a:tc>
                <a:tc>
                  <a:txBody>
                    <a:bodyPr/>
                    <a:lstStyle/>
                    <a:p>
                      <a:pPr algn="ctr">
                        <a:lnSpc>
                          <a:spcPct val="115000"/>
                        </a:lnSpc>
                      </a:pPr>
                      <a:r>
                        <a:rPr lang="en-IN" sz="1300" dirty="0">
                          <a:effectLst/>
                        </a:rPr>
                        <a:t>580.652</a:t>
                      </a:r>
                      <a:endParaRPr lang="en-IN" sz="1200" dirty="0">
                        <a:effectLst/>
                        <a:latin typeface="Times New Roman" panose="02020603050405020304" pitchFamily="18" charset="0"/>
                        <a:ea typeface="Times New Roman" panose="02020603050405020304" pitchFamily="18" charset="0"/>
                      </a:endParaRPr>
                    </a:p>
                  </a:txBody>
                  <a:tcPr marL="63500" marR="63500" marT="63500" marB="63500"/>
                </a:tc>
                <a:extLst>
                  <a:ext uri="{0D108BD9-81ED-4DB2-BD59-A6C34878D82A}">
                    <a16:rowId xmlns:a16="http://schemas.microsoft.com/office/drawing/2014/main" val="1669272277"/>
                  </a:ext>
                </a:extLst>
              </a:tr>
              <a:tr h="314325">
                <a:tc vMerge="1">
                  <a:txBody>
                    <a:bodyPr/>
                    <a:lstStyle/>
                    <a:p>
                      <a:pPr algn="ctr">
                        <a:lnSpc>
                          <a:spcPct val="115000"/>
                        </a:lnSpc>
                      </a:pPr>
                      <a:r>
                        <a:rPr lang="en-IN" sz="1300" dirty="0">
                          <a:effectLst/>
                        </a:rPr>
                        <a:t> </a:t>
                      </a:r>
                      <a:endParaRPr lang="en-IN" sz="1200" dirty="0">
                        <a:effectLst/>
                        <a:latin typeface="Times New Roman" panose="02020603050405020304" pitchFamily="18" charset="0"/>
                        <a:ea typeface="Times New Roman" panose="02020603050405020304" pitchFamily="18" charset="0"/>
                      </a:endParaRPr>
                    </a:p>
                  </a:txBody>
                  <a:tcPr marL="63500" marR="63500" marT="63500" marB="63500"/>
                </a:tc>
                <a:tc>
                  <a:txBody>
                    <a:bodyPr/>
                    <a:lstStyle/>
                    <a:p>
                      <a:pPr algn="ctr">
                        <a:lnSpc>
                          <a:spcPct val="115000"/>
                        </a:lnSpc>
                      </a:pPr>
                      <a:r>
                        <a:rPr lang="en-IN" sz="1300">
                          <a:effectLst/>
                        </a:rPr>
                        <a:t>Mean Square Error</a:t>
                      </a:r>
                      <a:endParaRPr lang="en-IN" sz="1200">
                        <a:effectLst/>
                        <a:latin typeface="Times New Roman" panose="02020603050405020304" pitchFamily="18" charset="0"/>
                        <a:ea typeface="Times New Roman" panose="02020603050405020304" pitchFamily="18" charset="0"/>
                      </a:endParaRPr>
                    </a:p>
                  </a:txBody>
                  <a:tcPr marL="63500" marR="63500" marT="63500" marB="63500"/>
                </a:tc>
                <a:tc>
                  <a:txBody>
                    <a:bodyPr/>
                    <a:lstStyle/>
                    <a:p>
                      <a:pPr algn="ctr">
                        <a:lnSpc>
                          <a:spcPct val="115000"/>
                        </a:lnSpc>
                      </a:pPr>
                      <a:r>
                        <a:rPr lang="en-IN" sz="1300">
                          <a:effectLst/>
                        </a:rPr>
                        <a:t>0.0022</a:t>
                      </a:r>
                      <a:endParaRPr lang="en-IN" sz="1200">
                        <a:effectLst/>
                        <a:latin typeface="Times New Roman" panose="02020603050405020304" pitchFamily="18" charset="0"/>
                        <a:ea typeface="Times New Roman" panose="02020603050405020304" pitchFamily="18" charset="0"/>
                      </a:endParaRPr>
                    </a:p>
                  </a:txBody>
                  <a:tcPr marL="63500" marR="63500" marT="63500" marB="63500"/>
                </a:tc>
                <a:extLst>
                  <a:ext uri="{0D108BD9-81ED-4DB2-BD59-A6C34878D82A}">
                    <a16:rowId xmlns:a16="http://schemas.microsoft.com/office/drawing/2014/main" val="3170794049"/>
                  </a:ext>
                </a:extLst>
              </a:tr>
              <a:tr h="314325">
                <a:tc vMerge="1">
                  <a:txBody>
                    <a:bodyPr/>
                    <a:lstStyle/>
                    <a:p>
                      <a:pPr algn="ctr">
                        <a:lnSpc>
                          <a:spcPct val="115000"/>
                        </a:lnSpc>
                      </a:pPr>
                      <a:r>
                        <a:rPr lang="en-IN" sz="1300" dirty="0">
                          <a:effectLst/>
                        </a:rPr>
                        <a:t> </a:t>
                      </a:r>
                      <a:endParaRPr lang="en-IN" sz="1200" dirty="0">
                        <a:effectLst/>
                        <a:latin typeface="Times New Roman" panose="02020603050405020304" pitchFamily="18" charset="0"/>
                        <a:ea typeface="Times New Roman" panose="02020603050405020304" pitchFamily="18" charset="0"/>
                      </a:endParaRPr>
                    </a:p>
                  </a:txBody>
                  <a:tcPr marL="63500" marR="63500" marT="63500" marB="63500"/>
                </a:tc>
                <a:tc>
                  <a:txBody>
                    <a:bodyPr/>
                    <a:lstStyle/>
                    <a:p>
                      <a:pPr algn="ctr">
                        <a:lnSpc>
                          <a:spcPct val="115000"/>
                        </a:lnSpc>
                      </a:pPr>
                      <a:r>
                        <a:rPr lang="en-IN" sz="1300">
                          <a:effectLst/>
                        </a:rPr>
                        <a:t>Structural Similarity</a:t>
                      </a:r>
                      <a:endParaRPr lang="en-IN" sz="1200">
                        <a:effectLst/>
                        <a:latin typeface="Times New Roman" panose="02020603050405020304" pitchFamily="18" charset="0"/>
                        <a:ea typeface="Times New Roman" panose="02020603050405020304" pitchFamily="18" charset="0"/>
                      </a:endParaRPr>
                    </a:p>
                  </a:txBody>
                  <a:tcPr marL="63500" marR="63500" marT="63500" marB="63500"/>
                </a:tc>
                <a:tc>
                  <a:txBody>
                    <a:bodyPr/>
                    <a:lstStyle/>
                    <a:p>
                      <a:pPr algn="ctr">
                        <a:lnSpc>
                          <a:spcPct val="115000"/>
                        </a:lnSpc>
                      </a:pPr>
                      <a:r>
                        <a:rPr lang="en-IN" sz="1300">
                          <a:effectLst/>
                        </a:rPr>
                        <a:t>0.85</a:t>
                      </a:r>
                      <a:endParaRPr lang="en-IN" sz="1200">
                        <a:effectLst/>
                        <a:latin typeface="Times New Roman" panose="02020603050405020304" pitchFamily="18" charset="0"/>
                        <a:ea typeface="Times New Roman" panose="02020603050405020304" pitchFamily="18" charset="0"/>
                      </a:endParaRPr>
                    </a:p>
                  </a:txBody>
                  <a:tcPr marL="63500" marR="63500" marT="63500" marB="63500"/>
                </a:tc>
                <a:extLst>
                  <a:ext uri="{0D108BD9-81ED-4DB2-BD59-A6C34878D82A}">
                    <a16:rowId xmlns:a16="http://schemas.microsoft.com/office/drawing/2014/main" val="4164709955"/>
                  </a:ext>
                </a:extLst>
              </a:tr>
              <a:tr h="314325">
                <a:tc vMerge="1">
                  <a:txBody>
                    <a:bodyPr/>
                    <a:lstStyle/>
                    <a:p>
                      <a:pPr algn="ctr">
                        <a:lnSpc>
                          <a:spcPct val="115000"/>
                        </a:lnSpc>
                      </a:pPr>
                      <a:r>
                        <a:rPr lang="en-IN" sz="1300" dirty="0">
                          <a:effectLst/>
                        </a:rPr>
                        <a:t> </a:t>
                      </a:r>
                      <a:endParaRPr lang="en-IN" sz="1200" dirty="0">
                        <a:effectLst/>
                        <a:latin typeface="Times New Roman" panose="02020603050405020304" pitchFamily="18" charset="0"/>
                        <a:ea typeface="Times New Roman" panose="02020603050405020304" pitchFamily="18" charset="0"/>
                      </a:endParaRPr>
                    </a:p>
                  </a:txBody>
                  <a:tcPr marL="63500" marR="63500" marT="63500" marB="63500"/>
                </a:tc>
                <a:tc>
                  <a:txBody>
                    <a:bodyPr/>
                    <a:lstStyle/>
                    <a:p>
                      <a:pPr algn="ctr">
                        <a:lnSpc>
                          <a:spcPct val="115000"/>
                        </a:lnSpc>
                      </a:pPr>
                      <a:r>
                        <a:rPr lang="en-IN" sz="1300">
                          <a:effectLst/>
                        </a:rPr>
                        <a:t>Manhattan Norm</a:t>
                      </a:r>
                      <a:endParaRPr lang="en-IN" sz="1200">
                        <a:effectLst/>
                        <a:latin typeface="Times New Roman" panose="02020603050405020304" pitchFamily="18" charset="0"/>
                        <a:ea typeface="Times New Roman" panose="02020603050405020304" pitchFamily="18" charset="0"/>
                      </a:endParaRPr>
                    </a:p>
                  </a:txBody>
                  <a:tcPr marL="63500" marR="63500" marT="63500" marB="63500"/>
                </a:tc>
                <a:tc>
                  <a:txBody>
                    <a:bodyPr/>
                    <a:lstStyle/>
                    <a:p>
                      <a:pPr algn="ctr">
                        <a:lnSpc>
                          <a:spcPct val="115000"/>
                        </a:lnSpc>
                      </a:pPr>
                      <a:r>
                        <a:rPr lang="en-IN" sz="1300" dirty="0">
                          <a:effectLst/>
                        </a:rPr>
                        <a:t>23.83</a:t>
                      </a:r>
                      <a:endParaRPr lang="en-IN" sz="1200" dirty="0">
                        <a:effectLst/>
                        <a:latin typeface="Times New Roman" panose="02020603050405020304" pitchFamily="18" charset="0"/>
                        <a:ea typeface="Times New Roman" panose="02020603050405020304" pitchFamily="18" charset="0"/>
                      </a:endParaRPr>
                    </a:p>
                  </a:txBody>
                  <a:tcPr marL="63500" marR="63500" marT="63500" marB="63500"/>
                </a:tc>
                <a:extLst>
                  <a:ext uri="{0D108BD9-81ED-4DB2-BD59-A6C34878D82A}">
                    <a16:rowId xmlns:a16="http://schemas.microsoft.com/office/drawing/2014/main" val="266945202"/>
                  </a:ext>
                </a:extLst>
              </a:tr>
            </a:tbl>
          </a:graphicData>
        </a:graphic>
      </p:graphicFrame>
      <p:graphicFrame>
        <p:nvGraphicFramePr>
          <p:cNvPr id="8" name="Table 7">
            <a:extLst>
              <a:ext uri="{FF2B5EF4-FFF2-40B4-BE49-F238E27FC236}">
                <a16:creationId xmlns:a16="http://schemas.microsoft.com/office/drawing/2014/main" id="{AF0B751C-0C52-4233-A770-5B7A9545B7C5}"/>
              </a:ext>
            </a:extLst>
          </p:cNvPr>
          <p:cNvGraphicFramePr>
            <a:graphicFrameLocks noGrp="1"/>
          </p:cNvGraphicFramePr>
          <p:nvPr>
            <p:extLst>
              <p:ext uri="{D42A27DB-BD31-4B8C-83A1-F6EECF244321}">
                <p14:modId xmlns:p14="http://schemas.microsoft.com/office/powerpoint/2010/main" val="1371939937"/>
              </p:ext>
            </p:extLst>
          </p:nvPr>
        </p:nvGraphicFramePr>
        <p:xfrm>
          <a:off x="6463930" y="4373046"/>
          <a:ext cx="4579620" cy="1909953"/>
        </p:xfrm>
        <a:graphic>
          <a:graphicData uri="http://schemas.openxmlformats.org/drawingml/2006/table">
            <a:tbl>
              <a:tblPr firstRow="1">
                <a:tableStyleId>{5C22544A-7EE6-4342-B048-85BDC9FD1C3A}</a:tableStyleId>
              </a:tblPr>
              <a:tblGrid>
                <a:gridCol w="1089660">
                  <a:extLst>
                    <a:ext uri="{9D8B030D-6E8A-4147-A177-3AD203B41FA5}">
                      <a16:colId xmlns:a16="http://schemas.microsoft.com/office/drawing/2014/main" val="1944620740"/>
                    </a:ext>
                  </a:extLst>
                </a:gridCol>
                <a:gridCol w="1973580">
                  <a:extLst>
                    <a:ext uri="{9D8B030D-6E8A-4147-A177-3AD203B41FA5}">
                      <a16:colId xmlns:a16="http://schemas.microsoft.com/office/drawing/2014/main" val="4088030274"/>
                    </a:ext>
                  </a:extLst>
                </a:gridCol>
                <a:gridCol w="1516380">
                  <a:extLst>
                    <a:ext uri="{9D8B030D-6E8A-4147-A177-3AD203B41FA5}">
                      <a16:colId xmlns:a16="http://schemas.microsoft.com/office/drawing/2014/main" val="65206348"/>
                    </a:ext>
                  </a:extLst>
                </a:gridCol>
              </a:tblGrid>
              <a:tr h="314325">
                <a:tc>
                  <a:txBody>
                    <a:bodyPr/>
                    <a:lstStyle/>
                    <a:p>
                      <a:pPr algn="ctr">
                        <a:lnSpc>
                          <a:spcPct val="115000"/>
                        </a:lnSpc>
                      </a:pPr>
                      <a:r>
                        <a:rPr lang="en-IN" sz="1300" dirty="0">
                          <a:effectLst/>
                        </a:rPr>
                        <a:t>Epochs</a:t>
                      </a:r>
                      <a:endParaRPr lang="en-IN" sz="1200" dirty="0">
                        <a:effectLst/>
                        <a:latin typeface="Times New Roman" panose="02020603050405020304" pitchFamily="18" charset="0"/>
                        <a:ea typeface="Times New Roman" panose="02020603050405020304" pitchFamily="18" charset="0"/>
                      </a:endParaRPr>
                    </a:p>
                  </a:txBody>
                  <a:tcPr marL="63500" marR="63500" marT="63500" marB="63500"/>
                </a:tc>
                <a:tc>
                  <a:txBody>
                    <a:bodyPr/>
                    <a:lstStyle/>
                    <a:p>
                      <a:pPr algn="ctr">
                        <a:lnSpc>
                          <a:spcPct val="115000"/>
                        </a:lnSpc>
                      </a:pPr>
                      <a:r>
                        <a:rPr lang="en-IN" sz="1300" dirty="0">
                          <a:effectLst/>
                        </a:rPr>
                        <a:t>Evaluation Metric</a:t>
                      </a:r>
                      <a:endParaRPr lang="en-IN" sz="1200" dirty="0">
                        <a:effectLst/>
                        <a:latin typeface="Times New Roman" panose="02020603050405020304" pitchFamily="18" charset="0"/>
                        <a:ea typeface="Times New Roman" panose="02020603050405020304" pitchFamily="18" charset="0"/>
                      </a:endParaRPr>
                    </a:p>
                  </a:txBody>
                  <a:tcPr marL="63500" marR="63500" marT="63500" marB="63500"/>
                </a:tc>
                <a:tc>
                  <a:txBody>
                    <a:bodyPr/>
                    <a:lstStyle/>
                    <a:p>
                      <a:pPr algn="ctr">
                        <a:lnSpc>
                          <a:spcPct val="115000"/>
                        </a:lnSpc>
                      </a:pPr>
                      <a:r>
                        <a:rPr lang="en-IN" sz="1300" dirty="0">
                          <a:effectLst/>
                        </a:rPr>
                        <a:t>Proposed System</a:t>
                      </a:r>
                      <a:endParaRPr lang="en-IN" sz="1200" dirty="0">
                        <a:effectLst/>
                        <a:latin typeface="Times New Roman" panose="02020603050405020304" pitchFamily="18" charset="0"/>
                        <a:ea typeface="Times New Roman" panose="02020603050405020304" pitchFamily="18" charset="0"/>
                      </a:endParaRPr>
                    </a:p>
                  </a:txBody>
                  <a:tcPr marL="63500" marR="63500" marT="63500" marB="63500"/>
                </a:tc>
                <a:extLst>
                  <a:ext uri="{0D108BD9-81ED-4DB2-BD59-A6C34878D82A}">
                    <a16:rowId xmlns:a16="http://schemas.microsoft.com/office/drawing/2014/main" val="4143928170"/>
                  </a:ext>
                </a:extLst>
              </a:tr>
              <a:tr h="314325">
                <a:tc rowSpan="4">
                  <a:txBody>
                    <a:bodyPr/>
                    <a:lstStyle/>
                    <a:p>
                      <a:pPr algn="ctr">
                        <a:lnSpc>
                          <a:spcPct val="115000"/>
                        </a:lnSpc>
                      </a:pPr>
                      <a:endParaRPr lang="en-IN" sz="1300" dirty="0">
                        <a:effectLst/>
                      </a:endParaRPr>
                    </a:p>
                    <a:p>
                      <a:pPr algn="ctr">
                        <a:lnSpc>
                          <a:spcPct val="115000"/>
                        </a:lnSpc>
                      </a:pPr>
                      <a:endParaRPr lang="en-IN" sz="1300" dirty="0">
                        <a:effectLst/>
                      </a:endParaRPr>
                    </a:p>
                    <a:p>
                      <a:pPr algn="ctr">
                        <a:lnSpc>
                          <a:spcPct val="115000"/>
                        </a:lnSpc>
                      </a:pPr>
                      <a:r>
                        <a:rPr lang="en-IN" sz="1300" dirty="0">
                          <a:effectLst/>
                        </a:rPr>
                        <a:t>200</a:t>
                      </a:r>
                    </a:p>
                  </a:txBody>
                  <a:tcPr marL="63500" marR="63500" marT="63500" marB="63500"/>
                </a:tc>
                <a:tc>
                  <a:txBody>
                    <a:bodyPr/>
                    <a:lstStyle/>
                    <a:p>
                      <a:pPr algn="ctr">
                        <a:lnSpc>
                          <a:spcPct val="115000"/>
                        </a:lnSpc>
                      </a:pPr>
                      <a:r>
                        <a:rPr lang="en-IN" sz="1300" dirty="0" err="1">
                          <a:effectLst/>
                        </a:rPr>
                        <a:t>Frechet</a:t>
                      </a:r>
                      <a:r>
                        <a:rPr lang="en-IN" sz="1300" dirty="0">
                          <a:effectLst/>
                        </a:rPr>
                        <a:t>-Inception Distance</a:t>
                      </a:r>
                      <a:endParaRPr lang="en-IN" sz="1200" dirty="0">
                        <a:effectLst/>
                        <a:latin typeface="Times New Roman" panose="02020603050405020304" pitchFamily="18" charset="0"/>
                        <a:ea typeface="Times New Roman" panose="02020603050405020304" pitchFamily="18" charset="0"/>
                      </a:endParaRPr>
                    </a:p>
                  </a:txBody>
                  <a:tcPr marL="63500" marR="63500" marT="63500" marB="63500"/>
                </a:tc>
                <a:tc>
                  <a:txBody>
                    <a:bodyPr/>
                    <a:lstStyle/>
                    <a:p>
                      <a:pPr algn="ctr">
                        <a:lnSpc>
                          <a:spcPct val="115000"/>
                        </a:lnSpc>
                      </a:pPr>
                      <a:r>
                        <a:rPr lang="en-IN" sz="1300" dirty="0">
                          <a:effectLst/>
                        </a:rPr>
                        <a:t>560.961</a:t>
                      </a:r>
                      <a:endParaRPr lang="en-IN" sz="1200" dirty="0">
                        <a:effectLst/>
                        <a:latin typeface="Times New Roman" panose="02020603050405020304" pitchFamily="18" charset="0"/>
                        <a:ea typeface="Times New Roman" panose="02020603050405020304" pitchFamily="18" charset="0"/>
                      </a:endParaRPr>
                    </a:p>
                  </a:txBody>
                  <a:tcPr marL="63500" marR="63500" marT="63500" marB="63500"/>
                </a:tc>
                <a:extLst>
                  <a:ext uri="{0D108BD9-81ED-4DB2-BD59-A6C34878D82A}">
                    <a16:rowId xmlns:a16="http://schemas.microsoft.com/office/drawing/2014/main" val="4057690549"/>
                  </a:ext>
                </a:extLst>
              </a:tr>
              <a:tr h="314325">
                <a:tc vMerge="1">
                  <a:txBody>
                    <a:bodyPr/>
                    <a:lstStyle/>
                    <a:p>
                      <a:pPr algn="ctr">
                        <a:lnSpc>
                          <a:spcPct val="115000"/>
                        </a:lnSpc>
                      </a:pPr>
                      <a:r>
                        <a:rPr lang="en-IN" sz="1300" dirty="0">
                          <a:effectLst/>
                        </a:rPr>
                        <a:t> </a:t>
                      </a:r>
                      <a:endParaRPr lang="en-IN" sz="1200" dirty="0">
                        <a:effectLst/>
                        <a:latin typeface="Times New Roman" panose="02020603050405020304" pitchFamily="18" charset="0"/>
                        <a:ea typeface="Times New Roman" panose="02020603050405020304" pitchFamily="18" charset="0"/>
                      </a:endParaRPr>
                    </a:p>
                  </a:txBody>
                  <a:tcPr marL="63500" marR="63500" marT="63500" marB="63500"/>
                </a:tc>
                <a:tc>
                  <a:txBody>
                    <a:bodyPr/>
                    <a:lstStyle/>
                    <a:p>
                      <a:pPr algn="ctr">
                        <a:lnSpc>
                          <a:spcPct val="115000"/>
                        </a:lnSpc>
                      </a:pPr>
                      <a:r>
                        <a:rPr lang="en-IN" sz="1300">
                          <a:effectLst/>
                        </a:rPr>
                        <a:t>Mean Square Error</a:t>
                      </a:r>
                      <a:endParaRPr lang="en-IN" sz="1200">
                        <a:effectLst/>
                        <a:latin typeface="Times New Roman" panose="02020603050405020304" pitchFamily="18" charset="0"/>
                        <a:ea typeface="Times New Roman" panose="02020603050405020304" pitchFamily="18" charset="0"/>
                      </a:endParaRPr>
                    </a:p>
                  </a:txBody>
                  <a:tcPr marL="63500" marR="63500" marT="63500" marB="63500"/>
                </a:tc>
                <a:tc>
                  <a:txBody>
                    <a:bodyPr/>
                    <a:lstStyle/>
                    <a:p>
                      <a:pPr algn="ctr">
                        <a:lnSpc>
                          <a:spcPct val="115000"/>
                        </a:lnSpc>
                      </a:pPr>
                      <a:r>
                        <a:rPr lang="en-IN" sz="1300">
                          <a:effectLst/>
                        </a:rPr>
                        <a:t>0.0020</a:t>
                      </a:r>
                      <a:endParaRPr lang="en-IN" sz="1200">
                        <a:effectLst/>
                        <a:latin typeface="Times New Roman" panose="02020603050405020304" pitchFamily="18" charset="0"/>
                        <a:ea typeface="Times New Roman" panose="02020603050405020304" pitchFamily="18" charset="0"/>
                      </a:endParaRPr>
                    </a:p>
                  </a:txBody>
                  <a:tcPr marL="63500" marR="63500" marT="63500" marB="63500"/>
                </a:tc>
                <a:extLst>
                  <a:ext uri="{0D108BD9-81ED-4DB2-BD59-A6C34878D82A}">
                    <a16:rowId xmlns:a16="http://schemas.microsoft.com/office/drawing/2014/main" val="3285987755"/>
                  </a:ext>
                </a:extLst>
              </a:tr>
              <a:tr h="314325">
                <a:tc vMerge="1">
                  <a:txBody>
                    <a:bodyPr/>
                    <a:lstStyle/>
                    <a:p>
                      <a:pPr algn="ctr">
                        <a:lnSpc>
                          <a:spcPct val="115000"/>
                        </a:lnSpc>
                      </a:pPr>
                      <a:r>
                        <a:rPr lang="en-IN" sz="1300" dirty="0">
                          <a:effectLst/>
                        </a:rPr>
                        <a:t> </a:t>
                      </a:r>
                      <a:endParaRPr lang="en-IN" sz="1200" dirty="0">
                        <a:effectLst/>
                        <a:latin typeface="Times New Roman" panose="02020603050405020304" pitchFamily="18" charset="0"/>
                        <a:ea typeface="Times New Roman" panose="02020603050405020304" pitchFamily="18" charset="0"/>
                      </a:endParaRPr>
                    </a:p>
                  </a:txBody>
                  <a:tcPr marL="63500" marR="63500" marT="63500" marB="63500"/>
                </a:tc>
                <a:tc>
                  <a:txBody>
                    <a:bodyPr/>
                    <a:lstStyle/>
                    <a:p>
                      <a:pPr algn="ctr">
                        <a:lnSpc>
                          <a:spcPct val="115000"/>
                        </a:lnSpc>
                      </a:pPr>
                      <a:r>
                        <a:rPr lang="en-IN" sz="1300">
                          <a:effectLst/>
                        </a:rPr>
                        <a:t>Structural Similarity</a:t>
                      </a:r>
                      <a:endParaRPr lang="en-IN" sz="1200">
                        <a:effectLst/>
                        <a:latin typeface="Times New Roman" panose="02020603050405020304" pitchFamily="18" charset="0"/>
                        <a:ea typeface="Times New Roman" panose="02020603050405020304" pitchFamily="18" charset="0"/>
                      </a:endParaRPr>
                    </a:p>
                  </a:txBody>
                  <a:tcPr marL="63500" marR="63500" marT="63500" marB="63500"/>
                </a:tc>
                <a:tc>
                  <a:txBody>
                    <a:bodyPr/>
                    <a:lstStyle/>
                    <a:p>
                      <a:pPr algn="ctr">
                        <a:lnSpc>
                          <a:spcPct val="115000"/>
                        </a:lnSpc>
                      </a:pPr>
                      <a:r>
                        <a:rPr lang="en-IN" sz="1300">
                          <a:effectLst/>
                        </a:rPr>
                        <a:t>0.87</a:t>
                      </a:r>
                      <a:endParaRPr lang="en-IN" sz="1200">
                        <a:effectLst/>
                        <a:latin typeface="Times New Roman" panose="02020603050405020304" pitchFamily="18" charset="0"/>
                        <a:ea typeface="Times New Roman" panose="02020603050405020304" pitchFamily="18" charset="0"/>
                      </a:endParaRPr>
                    </a:p>
                  </a:txBody>
                  <a:tcPr marL="63500" marR="63500" marT="63500" marB="63500"/>
                </a:tc>
                <a:extLst>
                  <a:ext uri="{0D108BD9-81ED-4DB2-BD59-A6C34878D82A}">
                    <a16:rowId xmlns:a16="http://schemas.microsoft.com/office/drawing/2014/main" val="3683397850"/>
                  </a:ext>
                </a:extLst>
              </a:tr>
              <a:tr h="314325">
                <a:tc vMerge="1">
                  <a:txBody>
                    <a:bodyPr/>
                    <a:lstStyle/>
                    <a:p>
                      <a:pPr algn="ctr">
                        <a:lnSpc>
                          <a:spcPct val="115000"/>
                        </a:lnSpc>
                      </a:pPr>
                      <a:r>
                        <a:rPr lang="en-IN" sz="1300" dirty="0">
                          <a:effectLst/>
                        </a:rPr>
                        <a:t> </a:t>
                      </a:r>
                      <a:endParaRPr lang="en-IN" sz="1200" dirty="0">
                        <a:effectLst/>
                        <a:latin typeface="Times New Roman" panose="02020603050405020304" pitchFamily="18" charset="0"/>
                        <a:ea typeface="Times New Roman" panose="02020603050405020304" pitchFamily="18" charset="0"/>
                      </a:endParaRPr>
                    </a:p>
                  </a:txBody>
                  <a:tcPr marL="63500" marR="63500" marT="63500" marB="63500"/>
                </a:tc>
                <a:tc>
                  <a:txBody>
                    <a:bodyPr/>
                    <a:lstStyle/>
                    <a:p>
                      <a:pPr algn="ctr">
                        <a:lnSpc>
                          <a:spcPct val="115000"/>
                        </a:lnSpc>
                      </a:pPr>
                      <a:r>
                        <a:rPr lang="en-IN" sz="1300">
                          <a:effectLst/>
                        </a:rPr>
                        <a:t>Manhattan Norm</a:t>
                      </a:r>
                      <a:endParaRPr lang="en-IN" sz="1200">
                        <a:effectLst/>
                        <a:latin typeface="Times New Roman" panose="02020603050405020304" pitchFamily="18" charset="0"/>
                        <a:ea typeface="Times New Roman" panose="02020603050405020304" pitchFamily="18" charset="0"/>
                      </a:endParaRPr>
                    </a:p>
                  </a:txBody>
                  <a:tcPr marL="63500" marR="63500" marT="63500" marB="63500"/>
                </a:tc>
                <a:tc>
                  <a:txBody>
                    <a:bodyPr/>
                    <a:lstStyle/>
                    <a:p>
                      <a:pPr algn="ctr">
                        <a:lnSpc>
                          <a:spcPct val="115000"/>
                        </a:lnSpc>
                      </a:pPr>
                      <a:r>
                        <a:rPr lang="en-IN" sz="1300" dirty="0">
                          <a:effectLst/>
                        </a:rPr>
                        <a:t>20.73</a:t>
                      </a:r>
                      <a:endParaRPr lang="en-IN" sz="1200" dirty="0">
                        <a:effectLst/>
                        <a:latin typeface="Times New Roman" panose="02020603050405020304" pitchFamily="18" charset="0"/>
                        <a:ea typeface="Times New Roman" panose="02020603050405020304" pitchFamily="18" charset="0"/>
                      </a:endParaRPr>
                    </a:p>
                  </a:txBody>
                  <a:tcPr marL="63500" marR="63500" marT="63500" marB="63500"/>
                </a:tc>
                <a:extLst>
                  <a:ext uri="{0D108BD9-81ED-4DB2-BD59-A6C34878D82A}">
                    <a16:rowId xmlns:a16="http://schemas.microsoft.com/office/drawing/2014/main" val="1590484930"/>
                  </a:ext>
                </a:extLst>
              </a:tr>
            </a:tbl>
          </a:graphicData>
        </a:graphic>
      </p:graphicFrame>
      <p:sp>
        <p:nvSpPr>
          <p:cNvPr id="9" name="Content Placeholder 2">
            <a:extLst>
              <a:ext uri="{FF2B5EF4-FFF2-40B4-BE49-F238E27FC236}">
                <a16:creationId xmlns:a16="http://schemas.microsoft.com/office/drawing/2014/main" id="{04427BD1-D0BD-4E1F-B991-42C18235700D}"/>
              </a:ext>
            </a:extLst>
          </p:cNvPr>
          <p:cNvSpPr txBox="1">
            <a:spLocks/>
          </p:cNvSpPr>
          <p:nvPr/>
        </p:nvSpPr>
        <p:spPr>
          <a:xfrm>
            <a:off x="406400" y="1269028"/>
            <a:ext cx="11582400" cy="4525962"/>
          </a:xfrm>
          <a:prstGeom prst="rect">
            <a:avLst/>
          </a:prstGeom>
        </p:spPr>
        <p:txBody>
          <a:bodyPr vert="horz">
            <a:normAutofit/>
          </a:bodyPr>
          <a:lstStyle>
            <a:lvl1pPr marL="342900" indent="-342900" algn="l" rtl="0" eaLnBrk="1" latinLnBrk="0" hangingPunct="1">
              <a:spcBef>
                <a:spcPct val="20000"/>
              </a:spcBef>
              <a:buClr>
                <a:schemeClr val="accent1"/>
              </a:buClr>
              <a:buSzPct val="70000"/>
              <a:buFont typeface="Wingdings 2"/>
              <a:buChar char=""/>
              <a:defRPr kumimoji="0" sz="3200" kern="1200">
                <a:solidFill>
                  <a:schemeClr val="tx2"/>
                </a:solidFill>
                <a:latin typeface="+mn-lt"/>
                <a:ea typeface="+mn-ea"/>
                <a:cs typeface="+mn-cs"/>
              </a:defRPr>
            </a:lvl1pPr>
            <a:lvl2pPr marL="742950" indent="-285750" algn="l" rtl="0" eaLnBrk="1" latinLnBrk="0" hangingPunct="1">
              <a:spcBef>
                <a:spcPct val="20000"/>
              </a:spcBef>
              <a:buClr>
                <a:schemeClr val="accent1"/>
              </a:buClr>
              <a:buSzPct val="70000"/>
              <a:buFont typeface="Wingdings 2"/>
              <a:buChar char=""/>
              <a:defRPr kumimoji="0" sz="2800" kern="1200">
                <a:solidFill>
                  <a:schemeClr val="tx2"/>
                </a:solidFill>
                <a:latin typeface="+mn-lt"/>
                <a:ea typeface="+mn-ea"/>
                <a:cs typeface="+mn-cs"/>
              </a:defRPr>
            </a:lvl2pPr>
            <a:lvl3pPr marL="1143000" indent="-228600" algn="l" rtl="0" eaLnBrk="1" latinLnBrk="0" hangingPunct="1">
              <a:spcBef>
                <a:spcPct val="20000"/>
              </a:spcBef>
              <a:buClr>
                <a:schemeClr val="accent1"/>
              </a:buClr>
              <a:buSzPct val="70000"/>
              <a:buFont typeface="Wingdings 2"/>
              <a:buChar char=""/>
              <a:defRPr kumimoji="0" sz="2400" kern="1200">
                <a:solidFill>
                  <a:schemeClr val="tx2"/>
                </a:solidFill>
                <a:latin typeface="+mn-lt"/>
                <a:ea typeface="+mn-ea"/>
                <a:cs typeface="+mn-cs"/>
              </a:defRPr>
            </a:lvl3pPr>
            <a:lvl4pPr marL="1600200" indent="-228600" algn="l" rtl="0" eaLnBrk="1" latinLnBrk="0" hangingPunct="1">
              <a:spcBef>
                <a:spcPct val="20000"/>
              </a:spcBef>
              <a:buClr>
                <a:schemeClr val="accent1"/>
              </a:buClr>
              <a:buSzPct val="70000"/>
              <a:buFont typeface="Wingdings 2"/>
              <a:buChar char=""/>
              <a:defRPr kumimoji="0" sz="2000" kern="1200">
                <a:solidFill>
                  <a:schemeClr val="tx2"/>
                </a:solidFill>
                <a:latin typeface="+mn-lt"/>
                <a:ea typeface="+mn-ea"/>
                <a:cs typeface="+mn-cs"/>
              </a:defRPr>
            </a:lvl4pPr>
            <a:lvl5pPr marL="2057400" indent="-228600" algn="l" rtl="0" eaLnBrk="1" latinLnBrk="0" hangingPunct="1">
              <a:spcBef>
                <a:spcPct val="20000"/>
              </a:spcBef>
              <a:buClr>
                <a:schemeClr val="accent1"/>
              </a:buClr>
              <a:buSzPct val="60000"/>
              <a:buFont typeface="Wingdings 2"/>
              <a:buChar char=""/>
              <a:defRPr kumimoji="0" sz="1800" kern="1200">
                <a:solidFill>
                  <a:schemeClr val="tx2"/>
                </a:solidFill>
                <a:latin typeface="+mn-lt"/>
                <a:ea typeface="+mn-ea"/>
                <a:cs typeface="+mn-cs"/>
              </a:defRPr>
            </a:lvl5pPr>
            <a:lvl6pPr marL="2514600" indent="-228600" algn="l" rtl="0" eaLnBrk="1" latinLnBrk="0" hangingPunct="1">
              <a:spcBef>
                <a:spcPct val="20000"/>
              </a:spcBef>
              <a:buClr>
                <a:schemeClr val="accent1"/>
              </a:buClr>
              <a:buSzPct val="60000"/>
              <a:buFont typeface="Wingdings 2"/>
              <a:buChar char=""/>
              <a:defRPr kumimoji="0" sz="1800" kern="1200">
                <a:solidFill>
                  <a:schemeClr val="tx2"/>
                </a:solidFill>
                <a:latin typeface="+mn-lt"/>
                <a:ea typeface="+mn-ea"/>
                <a:cs typeface="+mn-cs"/>
              </a:defRPr>
            </a:lvl6pPr>
            <a:lvl7pPr marL="2971800" indent="-228600" algn="l" rtl="0" eaLnBrk="1" latinLnBrk="0" hangingPunct="1">
              <a:spcBef>
                <a:spcPct val="20000"/>
              </a:spcBef>
              <a:buClr>
                <a:schemeClr val="accent1"/>
              </a:buClr>
              <a:buSzPct val="60000"/>
              <a:buFont typeface="Wingdings 2"/>
              <a:buChar char=""/>
              <a:defRPr kumimoji="0" sz="1600" kern="1200">
                <a:solidFill>
                  <a:schemeClr val="tx2"/>
                </a:solidFill>
                <a:latin typeface="+mn-lt"/>
                <a:ea typeface="+mn-ea"/>
                <a:cs typeface="+mn-cs"/>
              </a:defRPr>
            </a:lvl7pPr>
            <a:lvl8pPr marL="3429000" indent="-228600" algn="l" rtl="0" eaLnBrk="1" latinLnBrk="0" hangingPunct="1">
              <a:spcBef>
                <a:spcPct val="20000"/>
              </a:spcBef>
              <a:buClr>
                <a:schemeClr val="accent1"/>
              </a:buClr>
              <a:buSzPct val="60000"/>
              <a:buFont typeface="Wingdings 2"/>
              <a:buChar char=""/>
              <a:defRPr kumimoji="0" sz="1600" kern="1200" baseline="0">
                <a:solidFill>
                  <a:schemeClr val="tx2"/>
                </a:solidFill>
                <a:latin typeface="+mn-lt"/>
                <a:ea typeface="+mn-ea"/>
                <a:cs typeface="+mn-cs"/>
              </a:defRPr>
            </a:lvl8pPr>
            <a:lvl9pPr marL="3886200" indent="-228600" algn="l" rtl="0" eaLnBrk="1" latinLnBrk="0" hangingPunct="1">
              <a:spcBef>
                <a:spcPct val="20000"/>
              </a:spcBef>
              <a:buClr>
                <a:schemeClr val="accent1"/>
              </a:buClr>
              <a:buSzPct val="60000"/>
              <a:buFont typeface="Wingdings 2"/>
              <a:buChar char=""/>
              <a:defRPr kumimoji="0" sz="1400" kern="1200" baseline="0">
                <a:solidFill>
                  <a:schemeClr val="tx2"/>
                </a:solidFill>
                <a:latin typeface="+mn-lt"/>
                <a:ea typeface="+mn-ea"/>
                <a:cs typeface="+mn-cs"/>
              </a:defRPr>
            </a:lvl9pPr>
          </a:lstStyle>
          <a:p>
            <a:pPr marL="0" indent="0">
              <a:lnSpc>
                <a:spcPct val="130000"/>
              </a:lnSpc>
              <a:buFont typeface="Wingdings 2"/>
              <a:buNone/>
            </a:pPr>
            <a:r>
              <a:rPr lang="en-IN" sz="1800" b="1" dirty="0">
                <a:latin typeface="Times New Roman" panose="02020603050405020304" pitchFamily="18" charset="0"/>
                <a:cs typeface="Times New Roman" panose="02020603050405020304" pitchFamily="18" charset="0"/>
              </a:rPr>
              <a:t>EPOCH WISE EVALUATION METRIC VALUES</a:t>
            </a:r>
            <a:endParaRPr lang="en-IN" sz="1800" dirty="0">
              <a:latin typeface="Times New Roman" panose="02020603050405020304" pitchFamily="18" charset="0"/>
              <a:cs typeface="Times New Roman" panose="02020603050405020304" pitchFamily="18" charset="0"/>
            </a:endParaRPr>
          </a:p>
          <a:p>
            <a:pPr marL="0" indent="0">
              <a:lnSpc>
                <a:spcPct val="130000"/>
              </a:lnSpc>
              <a:buFont typeface="Wingdings 2"/>
              <a:buNone/>
            </a:pPr>
            <a:endParaRPr lang="en-IN" sz="1800" dirty="0">
              <a:latin typeface="Times New Roman" panose="02020603050405020304" pitchFamily="18" charset="0"/>
              <a:cs typeface="Times New Roman" panose="02020603050405020304" pitchFamily="18" charset="0"/>
            </a:endParaRPr>
          </a:p>
          <a:p>
            <a:pPr>
              <a:lnSpc>
                <a:spcPct val="130000"/>
              </a:lnSpc>
              <a:buFont typeface="Wingdings" panose="05000000000000000000" pitchFamily="2" charset="2"/>
              <a:buChar char="q"/>
            </a:pPr>
            <a:endParaRPr lang="en-US"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275155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88DBF3-6F9E-4A52-93DB-67BE257C7F30}"/>
              </a:ext>
            </a:extLst>
          </p:cNvPr>
          <p:cNvSpPr>
            <a:spLocks noGrp="1"/>
          </p:cNvSpPr>
          <p:nvPr>
            <p:ph type="title"/>
          </p:nvPr>
        </p:nvSpPr>
        <p:spPr>
          <a:xfrm>
            <a:off x="406400" y="181992"/>
            <a:ext cx="11582400" cy="838200"/>
          </a:xfrm>
        </p:spPr>
        <p:txBody>
          <a:bodyPr/>
          <a:lstStyle/>
          <a:p>
            <a:r>
              <a:rPr lang="en-IN" b="1" dirty="0">
                <a:effectLst/>
                <a:latin typeface="Times New Roman" panose="02020603050405020304" pitchFamily="18" charset="0"/>
                <a:cs typeface="Times New Roman" panose="02020603050405020304" pitchFamily="18" charset="0"/>
              </a:rPr>
              <a:t>OUTPUT SNAPSHOTS OF METRICS</a:t>
            </a:r>
          </a:p>
        </p:txBody>
      </p:sp>
      <p:pic>
        <p:nvPicPr>
          <p:cNvPr id="4" name="image19.png">
            <a:extLst>
              <a:ext uri="{FF2B5EF4-FFF2-40B4-BE49-F238E27FC236}">
                <a16:creationId xmlns:a16="http://schemas.microsoft.com/office/drawing/2014/main" id="{383EAA9D-0BEB-439F-84AC-3EF7A2F64602}"/>
              </a:ext>
            </a:extLst>
          </p:cNvPr>
          <p:cNvPicPr>
            <a:picLocks noGrp="1"/>
          </p:cNvPicPr>
          <p:nvPr>
            <p:ph idx="1"/>
          </p:nvPr>
        </p:nvPicPr>
        <p:blipFill rotWithShape="1">
          <a:blip r:embed="rId2"/>
          <a:srcRect l="-26" t="83155"/>
          <a:stretch/>
        </p:blipFill>
        <p:spPr>
          <a:xfrm>
            <a:off x="972058" y="1644757"/>
            <a:ext cx="9996256" cy="1364773"/>
          </a:xfrm>
          <a:prstGeom prst="rect">
            <a:avLst/>
          </a:prstGeom>
          <a:ln/>
        </p:spPr>
      </p:pic>
      <p:pic>
        <p:nvPicPr>
          <p:cNvPr id="5" name="image1.png">
            <a:extLst>
              <a:ext uri="{FF2B5EF4-FFF2-40B4-BE49-F238E27FC236}">
                <a16:creationId xmlns:a16="http://schemas.microsoft.com/office/drawing/2014/main" id="{EE319874-EA4C-4A4C-8816-2D112C608D19}"/>
              </a:ext>
            </a:extLst>
          </p:cNvPr>
          <p:cNvPicPr/>
          <p:nvPr/>
        </p:nvPicPr>
        <p:blipFill>
          <a:blip r:embed="rId3"/>
          <a:srcRect/>
          <a:stretch>
            <a:fillRect/>
          </a:stretch>
        </p:blipFill>
        <p:spPr>
          <a:xfrm>
            <a:off x="6161104" y="4341181"/>
            <a:ext cx="4656290" cy="1065457"/>
          </a:xfrm>
          <a:prstGeom prst="rect">
            <a:avLst/>
          </a:prstGeom>
          <a:ln/>
        </p:spPr>
      </p:pic>
      <p:pic>
        <p:nvPicPr>
          <p:cNvPr id="6" name="image18.png">
            <a:extLst>
              <a:ext uri="{FF2B5EF4-FFF2-40B4-BE49-F238E27FC236}">
                <a16:creationId xmlns:a16="http://schemas.microsoft.com/office/drawing/2014/main" id="{CA22A683-32A3-4018-A784-EBCB9A7005D5}"/>
              </a:ext>
            </a:extLst>
          </p:cNvPr>
          <p:cNvPicPr/>
          <p:nvPr/>
        </p:nvPicPr>
        <p:blipFill>
          <a:blip r:embed="rId4"/>
          <a:srcRect/>
          <a:stretch>
            <a:fillRect/>
          </a:stretch>
        </p:blipFill>
        <p:spPr>
          <a:xfrm>
            <a:off x="972058" y="3445490"/>
            <a:ext cx="3810000" cy="2524125"/>
          </a:xfrm>
          <a:prstGeom prst="rect">
            <a:avLst/>
          </a:prstGeom>
          <a:ln/>
        </p:spPr>
      </p:pic>
    </p:spTree>
    <p:extLst>
      <p:ext uri="{BB962C8B-B14F-4D97-AF65-F5344CB8AC3E}">
        <p14:creationId xmlns:p14="http://schemas.microsoft.com/office/powerpoint/2010/main" val="2613215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CE2BDD-25B2-4D40-A9A0-C65E25CA633B}"/>
              </a:ext>
            </a:extLst>
          </p:cNvPr>
          <p:cNvSpPr>
            <a:spLocks noGrp="1"/>
          </p:cNvSpPr>
          <p:nvPr>
            <p:ph type="title"/>
          </p:nvPr>
        </p:nvSpPr>
        <p:spPr>
          <a:xfrm>
            <a:off x="415278" y="252918"/>
            <a:ext cx="11582400" cy="838200"/>
          </a:xfrm>
        </p:spPr>
        <p:txBody>
          <a:bodyPr/>
          <a:lstStyle/>
          <a:p>
            <a:r>
              <a:rPr lang="en-IN" b="1" dirty="0">
                <a:effectLst/>
                <a:latin typeface="Times New Roman" panose="02020603050405020304" pitchFamily="18" charset="0"/>
                <a:cs typeface="Times New Roman" panose="02020603050405020304" pitchFamily="18" charset="0"/>
              </a:rPr>
              <a:t>INTRODUCTION</a:t>
            </a:r>
            <a:endParaRPr lang="en-US"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0E9F6CFC-D200-1C48-A59E-B2F10215690F}"/>
              </a:ext>
            </a:extLst>
          </p:cNvPr>
          <p:cNvSpPr>
            <a:spLocks noGrp="1"/>
          </p:cNvSpPr>
          <p:nvPr>
            <p:ph idx="1"/>
          </p:nvPr>
        </p:nvSpPr>
        <p:spPr>
          <a:xfrm>
            <a:off x="568171" y="1554163"/>
            <a:ext cx="10955045" cy="5050919"/>
          </a:xfrm>
        </p:spPr>
        <p:txBody>
          <a:bodyPr>
            <a:normAutofit lnSpcReduction="10000"/>
          </a:bodyPr>
          <a:lstStyle/>
          <a:p>
            <a:pPr marL="0" indent="0">
              <a:lnSpc>
                <a:spcPct val="130000"/>
              </a:lnSpc>
              <a:buNone/>
            </a:pPr>
            <a:r>
              <a:rPr lang="en-IN" sz="1800" b="1" dirty="0">
                <a:latin typeface="Times New Roman" panose="02020603050405020304" pitchFamily="18" charset="0"/>
                <a:cs typeface="Times New Roman" panose="02020603050405020304" pitchFamily="18" charset="0"/>
              </a:rPr>
              <a:t>PROBLEM SCOPE</a:t>
            </a:r>
            <a:endParaRPr lang="en-IN" sz="1800" dirty="0">
              <a:latin typeface="Times New Roman" panose="02020603050405020304" pitchFamily="18" charset="0"/>
              <a:cs typeface="Times New Roman" panose="02020603050405020304" pitchFamily="18" charset="0"/>
            </a:endParaRPr>
          </a:p>
          <a:p>
            <a:pPr marL="0" indent="0">
              <a:lnSpc>
                <a:spcPct val="130000"/>
              </a:lnSpc>
              <a:buNone/>
            </a:pPr>
            <a:endParaRPr lang="en-IN" sz="1800" dirty="0">
              <a:latin typeface="Times New Roman" panose="02020603050405020304" pitchFamily="18" charset="0"/>
              <a:cs typeface="Times New Roman" panose="02020603050405020304" pitchFamily="18" charset="0"/>
            </a:endParaRPr>
          </a:p>
          <a:p>
            <a:pPr>
              <a:lnSpc>
                <a:spcPct val="130000"/>
              </a:lnSpc>
              <a:buFont typeface="Wingdings" panose="05000000000000000000" pitchFamily="2" charset="2"/>
              <a:buChar char="q"/>
            </a:pPr>
            <a:r>
              <a:rPr lang="en-IN" sz="1800" dirty="0">
                <a:latin typeface="Times New Roman" panose="02020603050405020304" pitchFamily="18" charset="0"/>
                <a:cs typeface="Times New Roman" panose="02020603050405020304" pitchFamily="18" charset="0"/>
              </a:rPr>
              <a:t>Image-to-image translation is to learn a mapping between images from a source domain and images from a target domain. </a:t>
            </a:r>
          </a:p>
          <a:p>
            <a:pPr>
              <a:lnSpc>
                <a:spcPct val="130000"/>
              </a:lnSpc>
              <a:buFont typeface="Wingdings" panose="05000000000000000000" pitchFamily="2" charset="2"/>
              <a:buChar char="q"/>
            </a:pPr>
            <a:r>
              <a:rPr lang="en-IN" sz="1800" dirty="0">
                <a:latin typeface="Times New Roman" panose="02020603050405020304" pitchFamily="18" charset="0"/>
                <a:cs typeface="Times New Roman" panose="02020603050405020304" pitchFamily="18" charset="0"/>
              </a:rPr>
              <a:t>After much studies, it has been found that more than about 98% of the land, environment and mineral composition/structure of the universe still remains completely unexplored to date. </a:t>
            </a:r>
          </a:p>
          <a:p>
            <a:pPr>
              <a:lnSpc>
                <a:spcPct val="130000"/>
              </a:lnSpc>
              <a:buFont typeface="Wingdings" panose="05000000000000000000" pitchFamily="2" charset="2"/>
              <a:buChar char="q"/>
            </a:pPr>
            <a:r>
              <a:rPr lang="en-IN" sz="1800" dirty="0">
                <a:latin typeface="Times New Roman" panose="02020603050405020304" pitchFamily="18" charset="0"/>
                <a:cs typeface="Times New Roman" panose="02020603050405020304" pitchFamily="18" charset="0"/>
              </a:rPr>
              <a:t>This is still an area where the rate of growth in our existing technology remains dull. </a:t>
            </a:r>
          </a:p>
          <a:p>
            <a:pPr>
              <a:lnSpc>
                <a:spcPct val="130000"/>
              </a:lnSpc>
              <a:buFont typeface="Wingdings" panose="05000000000000000000" pitchFamily="2" charset="2"/>
              <a:buChar char="q"/>
            </a:pPr>
            <a:r>
              <a:rPr lang="en-IN" sz="1800" dirty="0">
                <a:latin typeface="Times New Roman" panose="02020603050405020304" pitchFamily="18" charset="0"/>
                <a:cs typeface="Times New Roman" panose="02020603050405020304" pitchFamily="18" charset="0"/>
              </a:rPr>
              <a:t>This problem is being attempted to be solved from the perspective of image domain translation since intricate details and information would start to become evident along the way. </a:t>
            </a:r>
          </a:p>
          <a:p>
            <a:pPr>
              <a:lnSpc>
                <a:spcPct val="130000"/>
              </a:lnSpc>
              <a:buFont typeface="Wingdings" panose="05000000000000000000" pitchFamily="2" charset="2"/>
              <a:buChar char="q"/>
            </a:pPr>
            <a:r>
              <a:rPr lang="en-IN" sz="1800" dirty="0">
                <a:latin typeface="Times New Roman" panose="02020603050405020304" pitchFamily="18" charset="0"/>
                <a:cs typeface="Times New Roman" panose="02020603050405020304" pitchFamily="18" charset="0"/>
              </a:rPr>
              <a:t>In order to achieve this objective efficiently, we make use of the state-of-the-art Generative Adversarial Networks framework, in particular, the Pix2Pix GAN. </a:t>
            </a:r>
          </a:p>
          <a:p>
            <a:pPr>
              <a:lnSpc>
                <a:spcPct val="130000"/>
              </a:lnSpc>
              <a:buFont typeface="Wingdings" panose="05000000000000000000" pitchFamily="2" charset="2"/>
              <a:buChar char="q"/>
            </a:pPr>
            <a:r>
              <a:rPr lang="en-IN" sz="1800" dirty="0">
                <a:latin typeface="Times New Roman" panose="02020603050405020304" pitchFamily="18" charset="0"/>
                <a:cs typeface="Times New Roman" panose="02020603050405020304" pitchFamily="18" charset="0"/>
              </a:rPr>
              <a:t>This network also comes in handy for intelligence services and military forces to secret detect trenches and attack spots. </a:t>
            </a:r>
          </a:p>
          <a:p>
            <a:pPr>
              <a:lnSpc>
                <a:spcPct val="130000"/>
              </a:lnSpc>
              <a:buFont typeface="Wingdings" panose="05000000000000000000" pitchFamily="2" charset="2"/>
              <a:buChar char="q"/>
            </a:pPr>
            <a:endParaRPr lang="en-US"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267908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949355-CA28-4FA4-9BC2-85051C7D7EA8}"/>
              </a:ext>
            </a:extLst>
          </p:cNvPr>
          <p:cNvSpPr>
            <a:spLocks noGrp="1"/>
          </p:cNvSpPr>
          <p:nvPr>
            <p:ph type="title"/>
          </p:nvPr>
        </p:nvSpPr>
        <p:spPr>
          <a:xfrm>
            <a:off x="406400" y="190870"/>
            <a:ext cx="11582400" cy="838200"/>
          </a:xfrm>
        </p:spPr>
        <p:txBody>
          <a:bodyPr/>
          <a:lstStyle/>
          <a:p>
            <a:r>
              <a:rPr lang="en-IN" b="1" dirty="0">
                <a:effectLst/>
                <a:latin typeface="Times New Roman" panose="02020603050405020304" pitchFamily="18" charset="0"/>
                <a:cs typeface="Times New Roman" panose="02020603050405020304" pitchFamily="18" charset="0"/>
              </a:rPr>
              <a:t>RESULT ANALYSIS</a:t>
            </a:r>
          </a:p>
        </p:txBody>
      </p:sp>
      <p:graphicFrame>
        <p:nvGraphicFramePr>
          <p:cNvPr id="8" name="Table 8">
            <a:extLst>
              <a:ext uri="{FF2B5EF4-FFF2-40B4-BE49-F238E27FC236}">
                <a16:creationId xmlns:a16="http://schemas.microsoft.com/office/drawing/2014/main" id="{A0D77778-75CC-42F7-BD04-732096F0DA0C}"/>
              </a:ext>
            </a:extLst>
          </p:cNvPr>
          <p:cNvGraphicFramePr>
            <a:graphicFrameLocks noGrp="1"/>
          </p:cNvGraphicFramePr>
          <p:nvPr>
            <p:ph idx="1"/>
            <p:extLst>
              <p:ext uri="{D42A27DB-BD31-4B8C-83A1-F6EECF244321}">
                <p14:modId xmlns:p14="http://schemas.microsoft.com/office/powerpoint/2010/main" val="2070539314"/>
              </p:ext>
            </p:extLst>
          </p:nvPr>
        </p:nvGraphicFramePr>
        <p:xfrm>
          <a:off x="1677880" y="1394365"/>
          <a:ext cx="8060924" cy="5112967"/>
        </p:xfrm>
        <a:graphic>
          <a:graphicData uri="http://schemas.openxmlformats.org/drawingml/2006/table">
            <a:tbl>
              <a:tblPr firstRow="1" bandRow="1">
                <a:tableStyleId>{5C22544A-7EE6-4342-B048-85BDC9FD1C3A}</a:tableStyleId>
              </a:tblPr>
              <a:tblGrid>
                <a:gridCol w="2725445">
                  <a:extLst>
                    <a:ext uri="{9D8B030D-6E8A-4147-A177-3AD203B41FA5}">
                      <a16:colId xmlns:a16="http://schemas.microsoft.com/office/drawing/2014/main" val="3387180898"/>
                    </a:ext>
                  </a:extLst>
                </a:gridCol>
                <a:gridCol w="2681056">
                  <a:extLst>
                    <a:ext uri="{9D8B030D-6E8A-4147-A177-3AD203B41FA5}">
                      <a16:colId xmlns:a16="http://schemas.microsoft.com/office/drawing/2014/main" val="1131055785"/>
                    </a:ext>
                  </a:extLst>
                </a:gridCol>
                <a:gridCol w="2654423">
                  <a:extLst>
                    <a:ext uri="{9D8B030D-6E8A-4147-A177-3AD203B41FA5}">
                      <a16:colId xmlns:a16="http://schemas.microsoft.com/office/drawing/2014/main" val="3492231890"/>
                    </a:ext>
                  </a:extLst>
                </a:gridCol>
              </a:tblGrid>
              <a:tr h="793193">
                <a:tc>
                  <a:txBody>
                    <a:bodyPr/>
                    <a:lstStyle/>
                    <a:p>
                      <a:pPr algn="ctr"/>
                      <a:r>
                        <a:rPr kumimoji="0" lang="en-IN" sz="1600" b="1" kern="1200" dirty="0">
                          <a:solidFill>
                            <a:schemeClr val="lt1"/>
                          </a:solidFill>
                          <a:effectLst/>
                          <a:latin typeface="Times New Roman" panose="02020603050405020304" pitchFamily="18" charset="0"/>
                          <a:ea typeface="+mn-ea"/>
                          <a:cs typeface="Times New Roman" panose="02020603050405020304" pitchFamily="18" charset="0"/>
                        </a:rPr>
                        <a:t>INPUT SATELLITE IMAGE</a:t>
                      </a:r>
                      <a:endParaRPr lang="en-IN" sz="1600" dirty="0">
                        <a:latin typeface="Times New Roman" panose="02020603050405020304" pitchFamily="18" charset="0"/>
                        <a:cs typeface="Times New Roman" panose="02020603050405020304" pitchFamily="18" charset="0"/>
                      </a:endParaRPr>
                    </a:p>
                  </a:txBody>
                  <a:tcPr/>
                </a:tc>
                <a:tc>
                  <a:txBody>
                    <a:bodyPr/>
                    <a:lstStyle/>
                    <a:p>
                      <a:pPr algn="ctr">
                        <a:lnSpc>
                          <a:spcPct val="115000"/>
                        </a:lnSpc>
                      </a:pPr>
                      <a:r>
                        <a:rPr lang="en-IN" sz="1600" b="1" dirty="0">
                          <a:effectLst/>
                          <a:latin typeface="Times New Roman" panose="02020603050405020304" pitchFamily="18" charset="0"/>
                          <a:ea typeface="Times New Roman" panose="02020603050405020304" pitchFamily="18" charset="0"/>
                          <a:cs typeface="Times New Roman" panose="02020603050405020304" pitchFamily="18" charset="0"/>
                        </a:rPr>
                        <a:t>GENERATED AERIAL MAP IMAGE</a:t>
                      </a:r>
                      <a:endParaRPr lang="en-IN"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3500" marR="63500" marT="63500" marB="63500"/>
                </a:tc>
                <a:tc>
                  <a:txBody>
                    <a:bodyPr/>
                    <a:lstStyle/>
                    <a:p>
                      <a:pPr algn="ctr">
                        <a:lnSpc>
                          <a:spcPct val="115000"/>
                        </a:lnSpc>
                      </a:pPr>
                      <a:r>
                        <a:rPr lang="en-IN" sz="1600" b="1" dirty="0">
                          <a:effectLst/>
                          <a:latin typeface="Times New Roman" panose="02020603050405020304" pitchFamily="18" charset="0"/>
                          <a:ea typeface="Times New Roman" panose="02020603050405020304" pitchFamily="18" charset="0"/>
                          <a:cs typeface="Times New Roman" panose="02020603050405020304" pitchFamily="18" charset="0"/>
                        </a:rPr>
                        <a:t>OUTPUT IMAGE WITH EDIFICES DETECTED</a:t>
                      </a:r>
                      <a:endParaRPr lang="en-IN"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3500" marR="63500" marT="63500" marB="63500"/>
                </a:tc>
                <a:extLst>
                  <a:ext uri="{0D108BD9-81ED-4DB2-BD59-A6C34878D82A}">
                    <a16:rowId xmlns:a16="http://schemas.microsoft.com/office/drawing/2014/main" val="2946260915"/>
                  </a:ext>
                </a:extLst>
              </a:tr>
              <a:tr h="2159887">
                <a:tc>
                  <a:txBody>
                    <a:bodyPr/>
                    <a:lstStyle/>
                    <a:p>
                      <a:endParaRPr lang="en-IN" dirty="0"/>
                    </a:p>
                  </a:txBody>
                  <a:tcPr/>
                </a:tc>
                <a:tc>
                  <a:txBody>
                    <a:bodyPr/>
                    <a:lstStyle/>
                    <a:p>
                      <a:endParaRPr lang="en-IN" dirty="0"/>
                    </a:p>
                  </a:txBody>
                  <a:tcPr/>
                </a:tc>
                <a:tc>
                  <a:txBody>
                    <a:bodyPr/>
                    <a:lstStyle/>
                    <a:p>
                      <a:endParaRPr lang="en-IN" dirty="0"/>
                    </a:p>
                  </a:txBody>
                  <a:tcPr/>
                </a:tc>
                <a:extLst>
                  <a:ext uri="{0D108BD9-81ED-4DB2-BD59-A6C34878D82A}">
                    <a16:rowId xmlns:a16="http://schemas.microsoft.com/office/drawing/2014/main" val="931253137"/>
                  </a:ext>
                </a:extLst>
              </a:tr>
              <a:tr h="2159887">
                <a:tc>
                  <a:txBody>
                    <a:bodyPr/>
                    <a:lstStyle/>
                    <a:p>
                      <a:endParaRPr lang="en-IN" dirty="0"/>
                    </a:p>
                  </a:txBody>
                  <a:tcPr/>
                </a:tc>
                <a:tc>
                  <a:txBody>
                    <a:bodyPr/>
                    <a:lstStyle/>
                    <a:p>
                      <a:endParaRPr lang="en-IN" dirty="0"/>
                    </a:p>
                  </a:txBody>
                  <a:tcPr/>
                </a:tc>
                <a:tc>
                  <a:txBody>
                    <a:bodyPr/>
                    <a:lstStyle/>
                    <a:p>
                      <a:endParaRPr lang="en-IN" dirty="0"/>
                    </a:p>
                  </a:txBody>
                  <a:tcPr/>
                </a:tc>
                <a:extLst>
                  <a:ext uri="{0D108BD9-81ED-4DB2-BD59-A6C34878D82A}">
                    <a16:rowId xmlns:a16="http://schemas.microsoft.com/office/drawing/2014/main" val="1849153190"/>
                  </a:ext>
                </a:extLst>
              </a:tr>
            </a:tbl>
          </a:graphicData>
        </a:graphic>
      </p:graphicFrame>
      <p:pic>
        <p:nvPicPr>
          <p:cNvPr id="9" name="Picture 8">
            <a:extLst>
              <a:ext uri="{FF2B5EF4-FFF2-40B4-BE49-F238E27FC236}">
                <a16:creationId xmlns:a16="http://schemas.microsoft.com/office/drawing/2014/main" id="{AEF13FF4-B6B0-489B-BC2A-242417638340}"/>
              </a:ext>
            </a:extLst>
          </p:cNvPr>
          <p:cNvPicPr>
            <a:picLocks noChangeAspect="1"/>
          </p:cNvPicPr>
          <p:nvPr/>
        </p:nvPicPr>
        <p:blipFill>
          <a:blip r:embed="rId2"/>
          <a:stretch>
            <a:fillRect/>
          </a:stretch>
        </p:blipFill>
        <p:spPr>
          <a:xfrm>
            <a:off x="2203286" y="2284952"/>
            <a:ext cx="1877731" cy="1883827"/>
          </a:xfrm>
          <a:prstGeom prst="rect">
            <a:avLst/>
          </a:prstGeom>
        </p:spPr>
      </p:pic>
      <p:pic>
        <p:nvPicPr>
          <p:cNvPr id="32" name="image26.png">
            <a:extLst>
              <a:ext uri="{FF2B5EF4-FFF2-40B4-BE49-F238E27FC236}">
                <a16:creationId xmlns:a16="http://schemas.microsoft.com/office/drawing/2014/main" id="{F3F24B03-0D85-468C-87FB-3F3FB105790D}"/>
              </a:ext>
            </a:extLst>
          </p:cNvPr>
          <p:cNvPicPr/>
          <p:nvPr/>
        </p:nvPicPr>
        <p:blipFill>
          <a:blip r:embed="rId3"/>
          <a:srcRect/>
          <a:stretch>
            <a:fillRect/>
          </a:stretch>
        </p:blipFill>
        <p:spPr>
          <a:xfrm>
            <a:off x="4830840" y="2284952"/>
            <a:ext cx="1962150" cy="1968500"/>
          </a:xfrm>
          <a:prstGeom prst="rect">
            <a:avLst/>
          </a:prstGeom>
          <a:ln/>
        </p:spPr>
      </p:pic>
      <p:pic>
        <p:nvPicPr>
          <p:cNvPr id="33" name="image13.png">
            <a:extLst>
              <a:ext uri="{FF2B5EF4-FFF2-40B4-BE49-F238E27FC236}">
                <a16:creationId xmlns:a16="http://schemas.microsoft.com/office/drawing/2014/main" id="{7C5B7EF2-B32F-4FF6-AC72-51B83FE72BA3}"/>
              </a:ext>
            </a:extLst>
          </p:cNvPr>
          <p:cNvPicPr/>
          <p:nvPr/>
        </p:nvPicPr>
        <p:blipFill>
          <a:blip r:embed="rId4"/>
          <a:srcRect/>
          <a:stretch>
            <a:fillRect/>
          </a:stretch>
        </p:blipFill>
        <p:spPr>
          <a:xfrm>
            <a:off x="7429819" y="2284952"/>
            <a:ext cx="1990725" cy="2006600"/>
          </a:xfrm>
          <a:prstGeom prst="rect">
            <a:avLst/>
          </a:prstGeom>
          <a:ln/>
        </p:spPr>
      </p:pic>
      <p:pic>
        <p:nvPicPr>
          <p:cNvPr id="34" name="image39.png">
            <a:extLst>
              <a:ext uri="{FF2B5EF4-FFF2-40B4-BE49-F238E27FC236}">
                <a16:creationId xmlns:a16="http://schemas.microsoft.com/office/drawing/2014/main" id="{B35D93A9-89E0-464E-A3C4-453A4B365449}"/>
              </a:ext>
            </a:extLst>
          </p:cNvPr>
          <p:cNvPicPr/>
          <p:nvPr/>
        </p:nvPicPr>
        <p:blipFill>
          <a:blip r:embed="rId5"/>
          <a:srcRect/>
          <a:stretch>
            <a:fillRect/>
          </a:stretch>
        </p:blipFill>
        <p:spPr>
          <a:xfrm>
            <a:off x="2112746" y="4466025"/>
            <a:ext cx="1876425" cy="1938655"/>
          </a:xfrm>
          <a:prstGeom prst="rect">
            <a:avLst/>
          </a:prstGeom>
          <a:ln/>
        </p:spPr>
      </p:pic>
      <p:pic>
        <p:nvPicPr>
          <p:cNvPr id="35" name="image19.png">
            <a:extLst>
              <a:ext uri="{FF2B5EF4-FFF2-40B4-BE49-F238E27FC236}">
                <a16:creationId xmlns:a16="http://schemas.microsoft.com/office/drawing/2014/main" id="{8BDF8425-6D98-4078-86EC-EE854939975E}"/>
              </a:ext>
            </a:extLst>
          </p:cNvPr>
          <p:cNvPicPr/>
          <p:nvPr/>
        </p:nvPicPr>
        <p:blipFill>
          <a:blip r:embed="rId6"/>
          <a:srcRect/>
          <a:stretch>
            <a:fillRect/>
          </a:stretch>
        </p:blipFill>
        <p:spPr>
          <a:xfrm>
            <a:off x="4830840" y="4402492"/>
            <a:ext cx="1962150" cy="1955800"/>
          </a:xfrm>
          <a:prstGeom prst="rect">
            <a:avLst/>
          </a:prstGeom>
          <a:ln/>
        </p:spPr>
      </p:pic>
      <p:pic>
        <p:nvPicPr>
          <p:cNvPr id="36" name="image30.png">
            <a:extLst>
              <a:ext uri="{FF2B5EF4-FFF2-40B4-BE49-F238E27FC236}">
                <a16:creationId xmlns:a16="http://schemas.microsoft.com/office/drawing/2014/main" id="{A97D21BD-BC87-4901-9E18-6102EF92CEA5}"/>
              </a:ext>
            </a:extLst>
          </p:cNvPr>
          <p:cNvPicPr/>
          <p:nvPr/>
        </p:nvPicPr>
        <p:blipFill>
          <a:blip r:embed="rId7"/>
          <a:srcRect/>
          <a:stretch>
            <a:fillRect/>
          </a:stretch>
        </p:blipFill>
        <p:spPr>
          <a:xfrm>
            <a:off x="7412063" y="4466025"/>
            <a:ext cx="1990725" cy="1968500"/>
          </a:xfrm>
          <a:prstGeom prst="rect">
            <a:avLst/>
          </a:prstGeom>
          <a:ln/>
        </p:spPr>
      </p:pic>
    </p:spTree>
    <p:extLst>
      <p:ext uri="{BB962C8B-B14F-4D97-AF65-F5344CB8AC3E}">
        <p14:creationId xmlns:p14="http://schemas.microsoft.com/office/powerpoint/2010/main" val="7276441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8">
            <a:extLst>
              <a:ext uri="{FF2B5EF4-FFF2-40B4-BE49-F238E27FC236}">
                <a16:creationId xmlns:a16="http://schemas.microsoft.com/office/drawing/2014/main" id="{A0D77778-75CC-42F7-BD04-732096F0DA0C}"/>
              </a:ext>
            </a:extLst>
          </p:cNvPr>
          <p:cNvGraphicFramePr>
            <a:graphicFrameLocks noGrp="1"/>
          </p:cNvGraphicFramePr>
          <p:nvPr>
            <p:ph idx="1"/>
          </p:nvPr>
        </p:nvGraphicFramePr>
        <p:xfrm>
          <a:off x="1677880" y="1394365"/>
          <a:ext cx="8060924" cy="5112967"/>
        </p:xfrm>
        <a:graphic>
          <a:graphicData uri="http://schemas.openxmlformats.org/drawingml/2006/table">
            <a:tbl>
              <a:tblPr firstRow="1" bandRow="1">
                <a:tableStyleId>{5C22544A-7EE6-4342-B048-85BDC9FD1C3A}</a:tableStyleId>
              </a:tblPr>
              <a:tblGrid>
                <a:gridCol w="2725445">
                  <a:extLst>
                    <a:ext uri="{9D8B030D-6E8A-4147-A177-3AD203B41FA5}">
                      <a16:colId xmlns:a16="http://schemas.microsoft.com/office/drawing/2014/main" val="3387180898"/>
                    </a:ext>
                  </a:extLst>
                </a:gridCol>
                <a:gridCol w="2681056">
                  <a:extLst>
                    <a:ext uri="{9D8B030D-6E8A-4147-A177-3AD203B41FA5}">
                      <a16:colId xmlns:a16="http://schemas.microsoft.com/office/drawing/2014/main" val="1131055785"/>
                    </a:ext>
                  </a:extLst>
                </a:gridCol>
                <a:gridCol w="2654423">
                  <a:extLst>
                    <a:ext uri="{9D8B030D-6E8A-4147-A177-3AD203B41FA5}">
                      <a16:colId xmlns:a16="http://schemas.microsoft.com/office/drawing/2014/main" val="3492231890"/>
                    </a:ext>
                  </a:extLst>
                </a:gridCol>
              </a:tblGrid>
              <a:tr h="793193">
                <a:tc>
                  <a:txBody>
                    <a:bodyPr/>
                    <a:lstStyle/>
                    <a:p>
                      <a:pPr algn="ctr"/>
                      <a:r>
                        <a:rPr kumimoji="0" lang="en-IN" sz="1600" b="1" kern="1200" dirty="0">
                          <a:solidFill>
                            <a:schemeClr val="lt1"/>
                          </a:solidFill>
                          <a:effectLst/>
                          <a:latin typeface="Times New Roman" panose="02020603050405020304" pitchFamily="18" charset="0"/>
                          <a:ea typeface="+mn-ea"/>
                          <a:cs typeface="Times New Roman" panose="02020603050405020304" pitchFamily="18" charset="0"/>
                        </a:rPr>
                        <a:t>INPUT SATELLITE IMAGE</a:t>
                      </a:r>
                      <a:endParaRPr lang="en-IN" sz="1600" dirty="0">
                        <a:latin typeface="Times New Roman" panose="02020603050405020304" pitchFamily="18" charset="0"/>
                        <a:cs typeface="Times New Roman" panose="02020603050405020304" pitchFamily="18" charset="0"/>
                      </a:endParaRPr>
                    </a:p>
                  </a:txBody>
                  <a:tcPr/>
                </a:tc>
                <a:tc>
                  <a:txBody>
                    <a:bodyPr/>
                    <a:lstStyle/>
                    <a:p>
                      <a:pPr algn="ctr">
                        <a:lnSpc>
                          <a:spcPct val="115000"/>
                        </a:lnSpc>
                      </a:pPr>
                      <a:r>
                        <a:rPr lang="en-IN" sz="1600" b="1" dirty="0">
                          <a:effectLst/>
                          <a:latin typeface="Times New Roman" panose="02020603050405020304" pitchFamily="18" charset="0"/>
                          <a:ea typeface="Times New Roman" panose="02020603050405020304" pitchFamily="18" charset="0"/>
                          <a:cs typeface="Times New Roman" panose="02020603050405020304" pitchFamily="18" charset="0"/>
                        </a:rPr>
                        <a:t>GENERATED AERIAL MAP IMAGE</a:t>
                      </a:r>
                      <a:endParaRPr lang="en-IN"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3500" marR="63500" marT="63500" marB="63500"/>
                </a:tc>
                <a:tc>
                  <a:txBody>
                    <a:bodyPr/>
                    <a:lstStyle/>
                    <a:p>
                      <a:pPr algn="ctr">
                        <a:lnSpc>
                          <a:spcPct val="115000"/>
                        </a:lnSpc>
                      </a:pPr>
                      <a:r>
                        <a:rPr lang="en-IN" sz="1600" b="1" dirty="0">
                          <a:effectLst/>
                          <a:latin typeface="Times New Roman" panose="02020603050405020304" pitchFamily="18" charset="0"/>
                          <a:ea typeface="Times New Roman" panose="02020603050405020304" pitchFamily="18" charset="0"/>
                          <a:cs typeface="Times New Roman" panose="02020603050405020304" pitchFamily="18" charset="0"/>
                        </a:rPr>
                        <a:t>OUTPUT IMAGE WITH EDIFICES DETECTED</a:t>
                      </a:r>
                      <a:endParaRPr lang="en-IN"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3500" marR="63500" marT="63500" marB="63500"/>
                </a:tc>
                <a:extLst>
                  <a:ext uri="{0D108BD9-81ED-4DB2-BD59-A6C34878D82A}">
                    <a16:rowId xmlns:a16="http://schemas.microsoft.com/office/drawing/2014/main" val="2946260915"/>
                  </a:ext>
                </a:extLst>
              </a:tr>
              <a:tr h="2159887">
                <a:tc>
                  <a:txBody>
                    <a:bodyPr/>
                    <a:lstStyle/>
                    <a:p>
                      <a:endParaRPr lang="en-IN" dirty="0"/>
                    </a:p>
                  </a:txBody>
                  <a:tcPr/>
                </a:tc>
                <a:tc>
                  <a:txBody>
                    <a:bodyPr/>
                    <a:lstStyle/>
                    <a:p>
                      <a:endParaRPr lang="en-IN" dirty="0"/>
                    </a:p>
                  </a:txBody>
                  <a:tcPr/>
                </a:tc>
                <a:tc>
                  <a:txBody>
                    <a:bodyPr/>
                    <a:lstStyle/>
                    <a:p>
                      <a:endParaRPr lang="en-IN" dirty="0"/>
                    </a:p>
                  </a:txBody>
                  <a:tcPr/>
                </a:tc>
                <a:extLst>
                  <a:ext uri="{0D108BD9-81ED-4DB2-BD59-A6C34878D82A}">
                    <a16:rowId xmlns:a16="http://schemas.microsoft.com/office/drawing/2014/main" val="931253137"/>
                  </a:ext>
                </a:extLst>
              </a:tr>
              <a:tr h="2159887">
                <a:tc>
                  <a:txBody>
                    <a:bodyPr/>
                    <a:lstStyle/>
                    <a:p>
                      <a:endParaRPr lang="en-IN" dirty="0"/>
                    </a:p>
                  </a:txBody>
                  <a:tcPr/>
                </a:tc>
                <a:tc>
                  <a:txBody>
                    <a:bodyPr/>
                    <a:lstStyle/>
                    <a:p>
                      <a:endParaRPr lang="en-IN" dirty="0"/>
                    </a:p>
                  </a:txBody>
                  <a:tcPr/>
                </a:tc>
                <a:tc>
                  <a:txBody>
                    <a:bodyPr/>
                    <a:lstStyle/>
                    <a:p>
                      <a:endParaRPr lang="en-IN" dirty="0"/>
                    </a:p>
                  </a:txBody>
                  <a:tcPr/>
                </a:tc>
                <a:extLst>
                  <a:ext uri="{0D108BD9-81ED-4DB2-BD59-A6C34878D82A}">
                    <a16:rowId xmlns:a16="http://schemas.microsoft.com/office/drawing/2014/main" val="1849153190"/>
                  </a:ext>
                </a:extLst>
              </a:tr>
            </a:tbl>
          </a:graphicData>
        </a:graphic>
      </p:graphicFrame>
      <p:pic>
        <p:nvPicPr>
          <p:cNvPr id="10" name="image21.png">
            <a:extLst>
              <a:ext uri="{FF2B5EF4-FFF2-40B4-BE49-F238E27FC236}">
                <a16:creationId xmlns:a16="http://schemas.microsoft.com/office/drawing/2014/main" id="{51FB1AD0-C7DE-422B-9E59-596DC00542E4}"/>
              </a:ext>
            </a:extLst>
          </p:cNvPr>
          <p:cNvPicPr/>
          <p:nvPr/>
        </p:nvPicPr>
        <p:blipFill>
          <a:blip r:embed="rId2"/>
          <a:srcRect/>
          <a:stretch>
            <a:fillRect/>
          </a:stretch>
        </p:blipFill>
        <p:spPr>
          <a:xfrm>
            <a:off x="2112746" y="2284952"/>
            <a:ext cx="1876425" cy="1947545"/>
          </a:xfrm>
          <a:prstGeom prst="rect">
            <a:avLst/>
          </a:prstGeom>
          <a:ln/>
        </p:spPr>
      </p:pic>
      <p:pic>
        <p:nvPicPr>
          <p:cNvPr id="11" name="image4.png">
            <a:extLst>
              <a:ext uri="{FF2B5EF4-FFF2-40B4-BE49-F238E27FC236}">
                <a16:creationId xmlns:a16="http://schemas.microsoft.com/office/drawing/2014/main" id="{25BD9D07-2C01-4EF9-92E1-2BF3CEEC4893}"/>
              </a:ext>
            </a:extLst>
          </p:cNvPr>
          <p:cNvPicPr/>
          <p:nvPr/>
        </p:nvPicPr>
        <p:blipFill>
          <a:blip r:embed="rId3"/>
          <a:srcRect/>
          <a:stretch>
            <a:fillRect/>
          </a:stretch>
        </p:blipFill>
        <p:spPr>
          <a:xfrm>
            <a:off x="4830840" y="2285571"/>
            <a:ext cx="1962150" cy="1968500"/>
          </a:xfrm>
          <a:prstGeom prst="rect">
            <a:avLst/>
          </a:prstGeom>
          <a:ln/>
        </p:spPr>
      </p:pic>
      <p:pic>
        <p:nvPicPr>
          <p:cNvPr id="12" name="image17.png">
            <a:extLst>
              <a:ext uri="{FF2B5EF4-FFF2-40B4-BE49-F238E27FC236}">
                <a16:creationId xmlns:a16="http://schemas.microsoft.com/office/drawing/2014/main" id="{1C22E434-C1F5-4F41-90C7-DFFEA69D891B}"/>
              </a:ext>
            </a:extLst>
          </p:cNvPr>
          <p:cNvPicPr/>
          <p:nvPr/>
        </p:nvPicPr>
        <p:blipFill>
          <a:blip r:embed="rId4"/>
          <a:srcRect/>
          <a:stretch>
            <a:fillRect/>
          </a:stretch>
        </p:blipFill>
        <p:spPr>
          <a:xfrm>
            <a:off x="7412062" y="2289478"/>
            <a:ext cx="1990725" cy="1993900"/>
          </a:xfrm>
          <a:prstGeom prst="rect">
            <a:avLst/>
          </a:prstGeom>
          <a:ln/>
        </p:spPr>
      </p:pic>
      <p:pic>
        <p:nvPicPr>
          <p:cNvPr id="13" name="image24.png">
            <a:extLst>
              <a:ext uri="{FF2B5EF4-FFF2-40B4-BE49-F238E27FC236}">
                <a16:creationId xmlns:a16="http://schemas.microsoft.com/office/drawing/2014/main" id="{9D32ADDB-8BAA-4703-936C-9227DDEB9036}"/>
              </a:ext>
            </a:extLst>
          </p:cNvPr>
          <p:cNvPicPr/>
          <p:nvPr/>
        </p:nvPicPr>
        <p:blipFill>
          <a:blip r:embed="rId5"/>
          <a:srcRect/>
          <a:stretch>
            <a:fillRect/>
          </a:stretch>
        </p:blipFill>
        <p:spPr>
          <a:xfrm>
            <a:off x="2112746" y="4480947"/>
            <a:ext cx="1876425" cy="1938655"/>
          </a:xfrm>
          <a:prstGeom prst="rect">
            <a:avLst/>
          </a:prstGeom>
          <a:ln/>
        </p:spPr>
      </p:pic>
      <p:pic>
        <p:nvPicPr>
          <p:cNvPr id="14" name="image18.png">
            <a:extLst>
              <a:ext uri="{FF2B5EF4-FFF2-40B4-BE49-F238E27FC236}">
                <a16:creationId xmlns:a16="http://schemas.microsoft.com/office/drawing/2014/main" id="{4F7A971E-DF0F-4B98-8E50-720761B7CA2E}"/>
              </a:ext>
            </a:extLst>
          </p:cNvPr>
          <p:cNvPicPr/>
          <p:nvPr/>
        </p:nvPicPr>
        <p:blipFill>
          <a:blip r:embed="rId6"/>
          <a:srcRect/>
          <a:stretch>
            <a:fillRect/>
          </a:stretch>
        </p:blipFill>
        <p:spPr>
          <a:xfrm>
            <a:off x="4785856" y="4466025"/>
            <a:ext cx="1962150" cy="1943100"/>
          </a:xfrm>
          <a:prstGeom prst="rect">
            <a:avLst/>
          </a:prstGeom>
          <a:ln/>
        </p:spPr>
      </p:pic>
      <p:pic>
        <p:nvPicPr>
          <p:cNvPr id="15" name="image7.png">
            <a:extLst>
              <a:ext uri="{FF2B5EF4-FFF2-40B4-BE49-F238E27FC236}">
                <a16:creationId xmlns:a16="http://schemas.microsoft.com/office/drawing/2014/main" id="{7407A8AE-3506-41EA-B02A-510182FC68C4}"/>
              </a:ext>
            </a:extLst>
          </p:cNvPr>
          <p:cNvPicPr/>
          <p:nvPr/>
        </p:nvPicPr>
        <p:blipFill>
          <a:blip r:embed="rId7"/>
          <a:srcRect/>
          <a:stretch>
            <a:fillRect/>
          </a:stretch>
        </p:blipFill>
        <p:spPr>
          <a:xfrm>
            <a:off x="7412061" y="4434275"/>
            <a:ext cx="1990725" cy="2006600"/>
          </a:xfrm>
          <a:prstGeom prst="rect">
            <a:avLst/>
          </a:prstGeom>
          <a:ln/>
        </p:spPr>
      </p:pic>
    </p:spTree>
    <p:extLst>
      <p:ext uri="{BB962C8B-B14F-4D97-AF65-F5344CB8AC3E}">
        <p14:creationId xmlns:p14="http://schemas.microsoft.com/office/powerpoint/2010/main" val="7082811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8">
            <a:extLst>
              <a:ext uri="{FF2B5EF4-FFF2-40B4-BE49-F238E27FC236}">
                <a16:creationId xmlns:a16="http://schemas.microsoft.com/office/drawing/2014/main" id="{A0D77778-75CC-42F7-BD04-732096F0DA0C}"/>
              </a:ext>
            </a:extLst>
          </p:cNvPr>
          <p:cNvGraphicFramePr>
            <a:graphicFrameLocks noGrp="1"/>
          </p:cNvGraphicFramePr>
          <p:nvPr>
            <p:ph idx="1"/>
          </p:nvPr>
        </p:nvGraphicFramePr>
        <p:xfrm>
          <a:off x="1677880" y="1394365"/>
          <a:ext cx="8060924" cy="5112967"/>
        </p:xfrm>
        <a:graphic>
          <a:graphicData uri="http://schemas.openxmlformats.org/drawingml/2006/table">
            <a:tbl>
              <a:tblPr firstRow="1" bandRow="1">
                <a:tableStyleId>{5C22544A-7EE6-4342-B048-85BDC9FD1C3A}</a:tableStyleId>
              </a:tblPr>
              <a:tblGrid>
                <a:gridCol w="2725445">
                  <a:extLst>
                    <a:ext uri="{9D8B030D-6E8A-4147-A177-3AD203B41FA5}">
                      <a16:colId xmlns:a16="http://schemas.microsoft.com/office/drawing/2014/main" val="3387180898"/>
                    </a:ext>
                  </a:extLst>
                </a:gridCol>
                <a:gridCol w="2681056">
                  <a:extLst>
                    <a:ext uri="{9D8B030D-6E8A-4147-A177-3AD203B41FA5}">
                      <a16:colId xmlns:a16="http://schemas.microsoft.com/office/drawing/2014/main" val="1131055785"/>
                    </a:ext>
                  </a:extLst>
                </a:gridCol>
                <a:gridCol w="2654423">
                  <a:extLst>
                    <a:ext uri="{9D8B030D-6E8A-4147-A177-3AD203B41FA5}">
                      <a16:colId xmlns:a16="http://schemas.microsoft.com/office/drawing/2014/main" val="3492231890"/>
                    </a:ext>
                  </a:extLst>
                </a:gridCol>
              </a:tblGrid>
              <a:tr h="793193">
                <a:tc>
                  <a:txBody>
                    <a:bodyPr/>
                    <a:lstStyle/>
                    <a:p>
                      <a:pPr algn="ctr"/>
                      <a:r>
                        <a:rPr kumimoji="0" lang="en-IN" sz="1600" b="1" kern="1200" dirty="0">
                          <a:solidFill>
                            <a:schemeClr val="lt1"/>
                          </a:solidFill>
                          <a:effectLst/>
                          <a:latin typeface="Times New Roman" panose="02020603050405020304" pitchFamily="18" charset="0"/>
                          <a:ea typeface="+mn-ea"/>
                          <a:cs typeface="Times New Roman" panose="02020603050405020304" pitchFamily="18" charset="0"/>
                        </a:rPr>
                        <a:t>INPUT SATELLITE IMAGE</a:t>
                      </a:r>
                      <a:endParaRPr lang="en-IN" sz="1600" dirty="0">
                        <a:latin typeface="Times New Roman" panose="02020603050405020304" pitchFamily="18" charset="0"/>
                        <a:cs typeface="Times New Roman" panose="02020603050405020304" pitchFamily="18" charset="0"/>
                      </a:endParaRPr>
                    </a:p>
                  </a:txBody>
                  <a:tcPr/>
                </a:tc>
                <a:tc>
                  <a:txBody>
                    <a:bodyPr/>
                    <a:lstStyle/>
                    <a:p>
                      <a:pPr algn="ctr">
                        <a:lnSpc>
                          <a:spcPct val="115000"/>
                        </a:lnSpc>
                      </a:pPr>
                      <a:r>
                        <a:rPr lang="en-IN" sz="1600" b="1" dirty="0">
                          <a:effectLst/>
                          <a:latin typeface="Times New Roman" panose="02020603050405020304" pitchFamily="18" charset="0"/>
                          <a:ea typeface="Times New Roman" panose="02020603050405020304" pitchFamily="18" charset="0"/>
                          <a:cs typeface="Times New Roman" panose="02020603050405020304" pitchFamily="18" charset="0"/>
                        </a:rPr>
                        <a:t>GENERATED AERIAL MAP IMAGE</a:t>
                      </a:r>
                      <a:endParaRPr lang="en-IN"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3500" marR="63500" marT="63500" marB="63500"/>
                </a:tc>
                <a:tc>
                  <a:txBody>
                    <a:bodyPr/>
                    <a:lstStyle/>
                    <a:p>
                      <a:pPr algn="ctr">
                        <a:lnSpc>
                          <a:spcPct val="115000"/>
                        </a:lnSpc>
                      </a:pPr>
                      <a:r>
                        <a:rPr lang="en-IN" sz="1600" b="1" dirty="0">
                          <a:effectLst/>
                          <a:latin typeface="Times New Roman" panose="02020603050405020304" pitchFamily="18" charset="0"/>
                          <a:ea typeface="Times New Roman" panose="02020603050405020304" pitchFamily="18" charset="0"/>
                          <a:cs typeface="Times New Roman" panose="02020603050405020304" pitchFamily="18" charset="0"/>
                        </a:rPr>
                        <a:t>OUTPUT IMAGE WITH EDIFICES DETECTED</a:t>
                      </a:r>
                      <a:endParaRPr lang="en-IN"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3500" marR="63500" marT="63500" marB="63500"/>
                </a:tc>
                <a:extLst>
                  <a:ext uri="{0D108BD9-81ED-4DB2-BD59-A6C34878D82A}">
                    <a16:rowId xmlns:a16="http://schemas.microsoft.com/office/drawing/2014/main" val="2946260915"/>
                  </a:ext>
                </a:extLst>
              </a:tr>
              <a:tr h="2159887">
                <a:tc>
                  <a:txBody>
                    <a:bodyPr/>
                    <a:lstStyle/>
                    <a:p>
                      <a:endParaRPr lang="en-IN" dirty="0"/>
                    </a:p>
                  </a:txBody>
                  <a:tcPr/>
                </a:tc>
                <a:tc>
                  <a:txBody>
                    <a:bodyPr/>
                    <a:lstStyle/>
                    <a:p>
                      <a:endParaRPr lang="en-IN" dirty="0"/>
                    </a:p>
                  </a:txBody>
                  <a:tcPr/>
                </a:tc>
                <a:tc>
                  <a:txBody>
                    <a:bodyPr/>
                    <a:lstStyle/>
                    <a:p>
                      <a:endParaRPr lang="en-IN" dirty="0"/>
                    </a:p>
                  </a:txBody>
                  <a:tcPr/>
                </a:tc>
                <a:extLst>
                  <a:ext uri="{0D108BD9-81ED-4DB2-BD59-A6C34878D82A}">
                    <a16:rowId xmlns:a16="http://schemas.microsoft.com/office/drawing/2014/main" val="931253137"/>
                  </a:ext>
                </a:extLst>
              </a:tr>
              <a:tr h="2159887">
                <a:tc>
                  <a:txBody>
                    <a:bodyPr/>
                    <a:lstStyle/>
                    <a:p>
                      <a:endParaRPr lang="en-IN" dirty="0"/>
                    </a:p>
                  </a:txBody>
                  <a:tcPr/>
                </a:tc>
                <a:tc>
                  <a:txBody>
                    <a:bodyPr/>
                    <a:lstStyle/>
                    <a:p>
                      <a:endParaRPr lang="en-IN" dirty="0"/>
                    </a:p>
                  </a:txBody>
                  <a:tcPr/>
                </a:tc>
                <a:tc>
                  <a:txBody>
                    <a:bodyPr/>
                    <a:lstStyle/>
                    <a:p>
                      <a:endParaRPr lang="en-IN" dirty="0"/>
                    </a:p>
                  </a:txBody>
                  <a:tcPr/>
                </a:tc>
                <a:extLst>
                  <a:ext uri="{0D108BD9-81ED-4DB2-BD59-A6C34878D82A}">
                    <a16:rowId xmlns:a16="http://schemas.microsoft.com/office/drawing/2014/main" val="1849153190"/>
                  </a:ext>
                </a:extLst>
              </a:tr>
            </a:tbl>
          </a:graphicData>
        </a:graphic>
      </p:graphicFrame>
      <p:pic>
        <p:nvPicPr>
          <p:cNvPr id="10" name="image28.png">
            <a:extLst>
              <a:ext uri="{FF2B5EF4-FFF2-40B4-BE49-F238E27FC236}">
                <a16:creationId xmlns:a16="http://schemas.microsoft.com/office/drawing/2014/main" id="{1A8AA340-1B4A-4752-9398-9C0AE0216710}"/>
              </a:ext>
            </a:extLst>
          </p:cNvPr>
          <p:cNvPicPr/>
          <p:nvPr/>
        </p:nvPicPr>
        <p:blipFill>
          <a:blip r:embed="rId2"/>
          <a:srcRect/>
          <a:stretch>
            <a:fillRect/>
          </a:stretch>
        </p:blipFill>
        <p:spPr>
          <a:xfrm>
            <a:off x="2112745" y="2284952"/>
            <a:ext cx="1876425" cy="1947545"/>
          </a:xfrm>
          <a:prstGeom prst="rect">
            <a:avLst/>
          </a:prstGeom>
          <a:ln/>
        </p:spPr>
      </p:pic>
      <p:pic>
        <p:nvPicPr>
          <p:cNvPr id="11" name="image9.png">
            <a:extLst>
              <a:ext uri="{FF2B5EF4-FFF2-40B4-BE49-F238E27FC236}">
                <a16:creationId xmlns:a16="http://schemas.microsoft.com/office/drawing/2014/main" id="{2E4142F2-50DF-4EF2-8EE5-4CD6D5B88AA8}"/>
              </a:ext>
            </a:extLst>
          </p:cNvPr>
          <p:cNvPicPr/>
          <p:nvPr/>
        </p:nvPicPr>
        <p:blipFill>
          <a:blip r:embed="rId3"/>
          <a:srcRect/>
          <a:stretch>
            <a:fillRect/>
          </a:stretch>
        </p:blipFill>
        <p:spPr>
          <a:xfrm>
            <a:off x="4830840" y="2310352"/>
            <a:ext cx="1962150" cy="1955800"/>
          </a:xfrm>
          <a:prstGeom prst="rect">
            <a:avLst/>
          </a:prstGeom>
          <a:ln/>
        </p:spPr>
      </p:pic>
      <p:pic>
        <p:nvPicPr>
          <p:cNvPr id="12" name="image3.png">
            <a:extLst>
              <a:ext uri="{FF2B5EF4-FFF2-40B4-BE49-F238E27FC236}">
                <a16:creationId xmlns:a16="http://schemas.microsoft.com/office/drawing/2014/main" id="{4256D645-3927-4422-AC3E-D756D6E8C676}"/>
              </a:ext>
            </a:extLst>
          </p:cNvPr>
          <p:cNvPicPr/>
          <p:nvPr/>
        </p:nvPicPr>
        <p:blipFill>
          <a:blip r:embed="rId4"/>
          <a:srcRect/>
          <a:stretch>
            <a:fillRect/>
          </a:stretch>
        </p:blipFill>
        <p:spPr>
          <a:xfrm>
            <a:off x="7412062" y="2268124"/>
            <a:ext cx="1990725" cy="1981200"/>
          </a:xfrm>
          <a:prstGeom prst="rect">
            <a:avLst/>
          </a:prstGeom>
          <a:ln/>
        </p:spPr>
      </p:pic>
      <p:pic>
        <p:nvPicPr>
          <p:cNvPr id="13" name="image33.png">
            <a:extLst>
              <a:ext uri="{FF2B5EF4-FFF2-40B4-BE49-F238E27FC236}">
                <a16:creationId xmlns:a16="http://schemas.microsoft.com/office/drawing/2014/main" id="{0B4C6AF8-27F9-496F-9857-8162B356555D}"/>
              </a:ext>
            </a:extLst>
          </p:cNvPr>
          <p:cNvPicPr/>
          <p:nvPr/>
        </p:nvPicPr>
        <p:blipFill>
          <a:blip r:embed="rId5"/>
          <a:srcRect/>
          <a:stretch>
            <a:fillRect/>
          </a:stretch>
        </p:blipFill>
        <p:spPr>
          <a:xfrm>
            <a:off x="2112744" y="4449164"/>
            <a:ext cx="1876425" cy="1841500"/>
          </a:xfrm>
          <a:prstGeom prst="rect">
            <a:avLst/>
          </a:prstGeom>
          <a:ln/>
        </p:spPr>
      </p:pic>
      <p:pic>
        <p:nvPicPr>
          <p:cNvPr id="14" name="image11.png">
            <a:extLst>
              <a:ext uri="{FF2B5EF4-FFF2-40B4-BE49-F238E27FC236}">
                <a16:creationId xmlns:a16="http://schemas.microsoft.com/office/drawing/2014/main" id="{52BA26DD-5226-44BC-A4A7-4D6F46446E0A}"/>
              </a:ext>
            </a:extLst>
          </p:cNvPr>
          <p:cNvPicPr/>
          <p:nvPr/>
        </p:nvPicPr>
        <p:blipFill>
          <a:blip r:embed="rId6"/>
          <a:srcRect/>
          <a:stretch>
            <a:fillRect/>
          </a:stretch>
        </p:blipFill>
        <p:spPr>
          <a:xfrm>
            <a:off x="4830840" y="4449164"/>
            <a:ext cx="1962150" cy="1930400"/>
          </a:xfrm>
          <a:prstGeom prst="rect">
            <a:avLst/>
          </a:prstGeom>
          <a:ln/>
        </p:spPr>
      </p:pic>
      <p:pic>
        <p:nvPicPr>
          <p:cNvPr id="16" name="image16.png">
            <a:extLst>
              <a:ext uri="{FF2B5EF4-FFF2-40B4-BE49-F238E27FC236}">
                <a16:creationId xmlns:a16="http://schemas.microsoft.com/office/drawing/2014/main" id="{D6BDC814-5145-461B-8DC8-CEAA23DBC613}"/>
              </a:ext>
            </a:extLst>
          </p:cNvPr>
          <p:cNvPicPr/>
          <p:nvPr/>
        </p:nvPicPr>
        <p:blipFill>
          <a:blip r:embed="rId7"/>
          <a:srcRect/>
          <a:stretch>
            <a:fillRect/>
          </a:stretch>
        </p:blipFill>
        <p:spPr>
          <a:xfrm>
            <a:off x="7412062" y="4423764"/>
            <a:ext cx="1990725" cy="1981200"/>
          </a:xfrm>
          <a:prstGeom prst="rect">
            <a:avLst/>
          </a:prstGeom>
          <a:ln/>
        </p:spPr>
      </p:pic>
    </p:spTree>
    <p:extLst>
      <p:ext uri="{BB962C8B-B14F-4D97-AF65-F5344CB8AC3E}">
        <p14:creationId xmlns:p14="http://schemas.microsoft.com/office/powerpoint/2010/main" val="40642950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a:extLst>
              <a:ext uri="{FF2B5EF4-FFF2-40B4-BE49-F238E27FC236}">
                <a16:creationId xmlns:a16="http://schemas.microsoft.com/office/drawing/2014/main" id="{04427BD1-D0BD-4E1F-B991-42C18235700D}"/>
              </a:ext>
            </a:extLst>
          </p:cNvPr>
          <p:cNvSpPr txBox="1">
            <a:spLocks/>
          </p:cNvSpPr>
          <p:nvPr/>
        </p:nvSpPr>
        <p:spPr>
          <a:xfrm>
            <a:off x="406400" y="408373"/>
            <a:ext cx="11582400" cy="5386617"/>
          </a:xfrm>
          <a:prstGeom prst="rect">
            <a:avLst/>
          </a:prstGeom>
        </p:spPr>
        <p:txBody>
          <a:bodyPr vert="horz">
            <a:normAutofit/>
          </a:bodyPr>
          <a:lstStyle>
            <a:lvl1pPr marL="342900" indent="-342900" algn="l" rtl="0" eaLnBrk="1" latinLnBrk="0" hangingPunct="1">
              <a:spcBef>
                <a:spcPct val="20000"/>
              </a:spcBef>
              <a:buClr>
                <a:schemeClr val="accent1"/>
              </a:buClr>
              <a:buSzPct val="70000"/>
              <a:buFont typeface="Wingdings 2"/>
              <a:buChar char=""/>
              <a:defRPr kumimoji="0" sz="3200" kern="1200">
                <a:solidFill>
                  <a:schemeClr val="tx2"/>
                </a:solidFill>
                <a:latin typeface="+mn-lt"/>
                <a:ea typeface="+mn-ea"/>
                <a:cs typeface="+mn-cs"/>
              </a:defRPr>
            </a:lvl1pPr>
            <a:lvl2pPr marL="742950" indent="-285750" algn="l" rtl="0" eaLnBrk="1" latinLnBrk="0" hangingPunct="1">
              <a:spcBef>
                <a:spcPct val="20000"/>
              </a:spcBef>
              <a:buClr>
                <a:schemeClr val="accent1"/>
              </a:buClr>
              <a:buSzPct val="70000"/>
              <a:buFont typeface="Wingdings 2"/>
              <a:buChar char=""/>
              <a:defRPr kumimoji="0" sz="2800" kern="1200">
                <a:solidFill>
                  <a:schemeClr val="tx2"/>
                </a:solidFill>
                <a:latin typeface="+mn-lt"/>
                <a:ea typeface="+mn-ea"/>
                <a:cs typeface="+mn-cs"/>
              </a:defRPr>
            </a:lvl2pPr>
            <a:lvl3pPr marL="1143000" indent="-228600" algn="l" rtl="0" eaLnBrk="1" latinLnBrk="0" hangingPunct="1">
              <a:spcBef>
                <a:spcPct val="20000"/>
              </a:spcBef>
              <a:buClr>
                <a:schemeClr val="accent1"/>
              </a:buClr>
              <a:buSzPct val="70000"/>
              <a:buFont typeface="Wingdings 2"/>
              <a:buChar char=""/>
              <a:defRPr kumimoji="0" sz="2400" kern="1200">
                <a:solidFill>
                  <a:schemeClr val="tx2"/>
                </a:solidFill>
                <a:latin typeface="+mn-lt"/>
                <a:ea typeface="+mn-ea"/>
                <a:cs typeface="+mn-cs"/>
              </a:defRPr>
            </a:lvl3pPr>
            <a:lvl4pPr marL="1600200" indent="-228600" algn="l" rtl="0" eaLnBrk="1" latinLnBrk="0" hangingPunct="1">
              <a:spcBef>
                <a:spcPct val="20000"/>
              </a:spcBef>
              <a:buClr>
                <a:schemeClr val="accent1"/>
              </a:buClr>
              <a:buSzPct val="70000"/>
              <a:buFont typeface="Wingdings 2"/>
              <a:buChar char=""/>
              <a:defRPr kumimoji="0" sz="2000" kern="1200">
                <a:solidFill>
                  <a:schemeClr val="tx2"/>
                </a:solidFill>
                <a:latin typeface="+mn-lt"/>
                <a:ea typeface="+mn-ea"/>
                <a:cs typeface="+mn-cs"/>
              </a:defRPr>
            </a:lvl4pPr>
            <a:lvl5pPr marL="2057400" indent="-228600" algn="l" rtl="0" eaLnBrk="1" latinLnBrk="0" hangingPunct="1">
              <a:spcBef>
                <a:spcPct val="20000"/>
              </a:spcBef>
              <a:buClr>
                <a:schemeClr val="accent1"/>
              </a:buClr>
              <a:buSzPct val="60000"/>
              <a:buFont typeface="Wingdings 2"/>
              <a:buChar char=""/>
              <a:defRPr kumimoji="0" sz="1800" kern="1200">
                <a:solidFill>
                  <a:schemeClr val="tx2"/>
                </a:solidFill>
                <a:latin typeface="+mn-lt"/>
                <a:ea typeface="+mn-ea"/>
                <a:cs typeface="+mn-cs"/>
              </a:defRPr>
            </a:lvl5pPr>
            <a:lvl6pPr marL="2514600" indent="-228600" algn="l" rtl="0" eaLnBrk="1" latinLnBrk="0" hangingPunct="1">
              <a:spcBef>
                <a:spcPct val="20000"/>
              </a:spcBef>
              <a:buClr>
                <a:schemeClr val="accent1"/>
              </a:buClr>
              <a:buSzPct val="60000"/>
              <a:buFont typeface="Wingdings 2"/>
              <a:buChar char=""/>
              <a:defRPr kumimoji="0" sz="1800" kern="1200">
                <a:solidFill>
                  <a:schemeClr val="tx2"/>
                </a:solidFill>
                <a:latin typeface="+mn-lt"/>
                <a:ea typeface="+mn-ea"/>
                <a:cs typeface="+mn-cs"/>
              </a:defRPr>
            </a:lvl6pPr>
            <a:lvl7pPr marL="2971800" indent="-228600" algn="l" rtl="0" eaLnBrk="1" latinLnBrk="0" hangingPunct="1">
              <a:spcBef>
                <a:spcPct val="20000"/>
              </a:spcBef>
              <a:buClr>
                <a:schemeClr val="accent1"/>
              </a:buClr>
              <a:buSzPct val="60000"/>
              <a:buFont typeface="Wingdings 2"/>
              <a:buChar char=""/>
              <a:defRPr kumimoji="0" sz="1600" kern="1200">
                <a:solidFill>
                  <a:schemeClr val="tx2"/>
                </a:solidFill>
                <a:latin typeface="+mn-lt"/>
                <a:ea typeface="+mn-ea"/>
                <a:cs typeface="+mn-cs"/>
              </a:defRPr>
            </a:lvl7pPr>
            <a:lvl8pPr marL="3429000" indent="-228600" algn="l" rtl="0" eaLnBrk="1" latinLnBrk="0" hangingPunct="1">
              <a:spcBef>
                <a:spcPct val="20000"/>
              </a:spcBef>
              <a:buClr>
                <a:schemeClr val="accent1"/>
              </a:buClr>
              <a:buSzPct val="60000"/>
              <a:buFont typeface="Wingdings 2"/>
              <a:buChar char=""/>
              <a:defRPr kumimoji="0" sz="1600" kern="1200" baseline="0">
                <a:solidFill>
                  <a:schemeClr val="tx2"/>
                </a:solidFill>
                <a:latin typeface="+mn-lt"/>
                <a:ea typeface="+mn-ea"/>
                <a:cs typeface="+mn-cs"/>
              </a:defRPr>
            </a:lvl8pPr>
            <a:lvl9pPr marL="3886200" indent="-228600" algn="l" rtl="0" eaLnBrk="1" latinLnBrk="0" hangingPunct="1">
              <a:spcBef>
                <a:spcPct val="20000"/>
              </a:spcBef>
              <a:buClr>
                <a:schemeClr val="accent1"/>
              </a:buClr>
              <a:buSzPct val="60000"/>
              <a:buFont typeface="Wingdings 2"/>
              <a:buChar char=""/>
              <a:defRPr kumimoji="0" sz="1400" kern="1200" baseline="0">
                <a:solidFill>
                  <a:schemeClr val="tx2"/>
                </a:solidFill>
                <a:latin typeface="+mn-lt"/>
                <a:ea typeface="+mn-ea"/>
                <a:cs typeface="+mn-cs"/>
              </a:defRPr>
            </a:lvl9pPr>
          </a:lstStyle>
          <a:p>
            <a:pPr marL="0" indent="0">
              <a:lnSpc>
                <a:spcPct val="130000"/>
              </a:lnSpc>
              <a:buFont typeface="Wingdings 2"/>
              <a:buNone/>
            </a:pPr>
            <a:r>
              <a:rPr lang="en-IN" sz="2400" b="1" dirty="0">
                <a:latin typeface="Times New Roman" panose="02020603050405020304" pitchFamily="18" charset="0"/>
                <a:cs typeface="Times New Roman" panose="02020603050405020304" pitchFamily="18" charset="0"/>
              </a:rPr>
              <a:t>GRAPHICAL ANALYSIS OF EVALUATION METRICS</a:t>
            </a:r>
            <a:endParaRPr lang="en-IN" sz="2400" dirty="0">
              <a:latin typeface="Times New Roman" panose="02020603050405020304" pitchFamily="18" charset="0"/>
              <a:cs typeface="Times New Roman" panose="02020603050405020304" pitchFamily="18" charset="0"/>
            </a:endParaRPr>
          </a:p>
        </p:txBody>
      </p:sp>
      <p:pic>
        <p:nvPicPr>
          <p:cNvPr id="12" name="Picture 11">
            <a:extLst>
              <a:ext uri="{FF2B5EF4-FFF2-40B4-BE49-F238E27FC236}">
                <a16:creationId xmlns:a16="http://schemas.microsoft.com/office/drawing/2014/main" id="{2BFB7A0A-752D-4124-9C78-FD959EBBFC42}"/>
              </a:ext>
            </a:extLst>
          </p:cNvPr>
          <p:cNvPicPr/>
          <p:nvPr/>
        </p:nvPicPr>
        <p:blipFill>
          <a:blip r:embed="rId2">
            <a:extLst>
              <a:ext uri="{28A0092B-C50C-407E-A947-70E740481C1C}">
                <a14:useLocalDpi xmlns:a14="http://schemas.microsoft.com/office/drawing/2010/main" val="0"/>
              </a:ext>
            </a:extLst>
          </a:blip>
          <a:stretch>
            <a:fillRect/>
          </a:stretch>
        </p:blipFill>
        <p:spPr>
          <a:xfrm>
            <a:off x="994299" y="1269507"/>
            <a:ext cx="3696410" cy="2523478"/>
          </a:xfrm>
          <a:prstGeom prst="rect">
            <a:avLst/>
          </a:prstGeom>
        </p:spPr>
      </p:pic>
      <p:pic>
        <p:nvPicPr>
          <p:cNvPr id="13" name="Picture 12">
            <a:extLst>
              <a:ext uri="{FF2B5EF4-FFF2-40B4-BE49-F238E27FC236}">
                <a16:creationId xmlns:a16="http://schemas.microsoft.com/office/drawing/2014/main" id="{9DB97E8A-1D72-4A64-B15B-841508E3CFB1}"/>
              </a:ext>
            </a:extLst>
          </p:cNvPr>
          <p:cNvPicPr/>
          <p:nvPr/>
        </p:nvPicPr>
        <p:blipFill>
          <a:blip r:embed="rId3"/>
          <a:stretch>
            <a:fillRect/>
          </a:stretch>
        </p:blipFill>
        <p:spPr>
          <a:xfrm>
            <a:off x="7221222" y="1269507"/>
            <a:ext cx="3696410" cy="2434701"/>
          </a:xfrm>
          <a:prstGeom prst="rect">
            <a:avLst/>
          </a:prstGeom>
        </p:spPr>
      </p:pic>
      <p:pic>
        <p:nvPicPr>
          <p:cNvPr id="14" name="Picture 13">
            <a:extLst>
              <a:ext uri="{FF2B5EF4-FFF2-40B4-BE49-F238E27FC236}">
                <a16:creationId xmlns:a16="http://schemas.microsoft.com/office/drawing/2014/main" id="{57E8ACAD-8936-4116-91C8-E6282935ED36}"/>
              </a:ext>
            </a:extLst>
          </p:cNvPr>
          <p:cNvPicPr/>
          <p:nvPr/>
        </p:nvPicPr>
        <p:blipFill>
          <a:blip r:embed="rId4"/>
          <a:stretch>
            <a:fillRect/>
          </a:stretch>
        </p:blipFill>
        <p:spPr>
          <a:xfrm>
            <a:off x="994300" y="3955231"/>
            <a:ext cx="3696410" cy="2605367"/>
          </a:xfrm>
          <a:prstGeom prst="rect">
            <a:avLst/>
          </a:prstGeom>
        </p:spPr>
      </p:pic>
      <p:pic>
        <p:nvPicPr>
          <p:cNvPr id="15" name="Picture 14">
            <a:extLst>
              <a:ext uri="{FF2B5EF4-FFF2-40B4-BE49-F238E27FC236}">
                <a16:creationId xmlns:a16="http://schemas.microsoft.com/office/drawing/2014/main" id="{6AEAD9E5-15EE-4F6A-ABE3-4A5139A7EF18}"/>
              </a:ext>
            </a:extLst>
          </p:cNvPr>
          <p:cNvPicPr/>
          <p:nvPr/>
        </p:nvPicPr>
        <p:blipFill>
          <a:blip r:embed="rId5"/>
          <a:stretch>
            <a:fillRect/>
          </a:stretch>
        </p:blipFill>
        <p:spPr>
          <a:xfrm>
            <a:off x="7221222" y="3955231"/>
            <a:ext cx="3823280" cy="2511743"/>
          </a:xfrm>
          <a:prstGeom prst="rect">
            <a:avLst/>
          </a:prstGeom>
        </p:spPr>
      </p:pic>
    </p:spTree>
    <p:extLst>
      <p:ext uri="{BB962C8B-B14F-4D97-AF65-F5344CB8AC3E}">
        <p14:creationId xmlns:p14="http://schemas.microsoft.com/office/powerpoint/2010/main" val="5265804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7E04DA-A546-4FFE-99F8-6AC12C388A1C}"/>
              </a:ext>
            </a:extLst>
          </p:cNvPr>
          <p:cNvSpPr>
            <a:spLocks noGrp="1"/>
          </p:cNvSpPr>
          <p:nvPr>
            <p:ph type="title"/>
          </p:nvPr>
        </p:nvSpPr>
        <p:spPr>
          <a:xfrm>
            <a:off x="406400" y="244136"/>
            <a:ext cx="11582400" cy="838200"/>
          </a:xfrm>
        </p:spPr>
        <p:txBody>
          <a:bodyPr/>
          <a:lstStyle/>
          <a:p>
            <a:r>
              <a:rPr lang="en-IN" b="1" dirty="0">
                <a:effectLst/>
                <a:latin typeface="Times New Roman" panose="02020603050405020304" pitchFamily="18" charset="0"/>
                <a:cs typeface="Times New Roman" panose="02020603050405020304" pitchFamily="18" charset="0"/>
              </a:rPr>
              <a:t>EXISTING VS PROPOSED SYSTEM</a:t>
            </a:r>
          </a:p>
        </p:txBody>
      </p:sp>
      <p:pic>
        <p:nvPicPr>
          <p:cNvPr id="5" name="Picture 4">
            <a:extLst>
              <a:ext uri="{FF2B5EF4-FFF2-40B4-BE49-F238E27FC236}">
                <a16:creationId xmlns:a16="http://schemas.microsoft.com/office/drawing/2014/main" id="{C2D268B0-8926-4235-A34E-1828D798BDB3}"/>
              </a:ext>
            </a:extLst>
          </p:cNvPr>
          <p:cNvPicPr/>
          <p:nvPr/>
        </p:nvPicPr>
        <p:blipFill>
          <a:blip r:embed="rId2"/>
          <a:stretch>
            <a:fillRect/>
          </a:stretch>
        </p:blipFill>
        <p:spPr>
          <a:xfrm>
            <a:off x="2473864" y="1715563"/>
            <a:ext cx="6075332" cy="4312375"/>
          </a:xfrm>
          <a:prstGeom prst="rect">
            <a:avLst/>
          </a:prstGeom>
        </p:spPr>
      </p:pic>
    </p:spTree>
    <p:extLst>
      <p:ext uri="{BB962C8B-B14F-4D97-AF65-F5344CB8AC3E}">
        <p14:creationId xmlns:p14="http://schemas.microsoft.com/office/powerpoint/2010/main" val="1821476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234811-FB1D-4B19-958A-022B2782B4D1}"/>
              </a:ext>
            </a:extLst>
          </p:cNvPr>
          <p:cNvSpPr>
            <a:spLocks noGrp="1"/>
          </p:cNvSpPr>
          <p:nvPr>
            <p:ph type="title"/>
          </p:nvPr>
        </p:nvSpPr>
        <p:spPr>
          <a:xfrm>
            <a:off x="406400" y="358775"/>
            <a:ext cx="11582400" cy="838200"/>
          </a:xfrm>
        </p:spPr>
        <p:txBody>
          <a:bodyPr/>
          <a:lstStyle/>
          <a:p>
            <a:r>
              <a:rPr lang="en-IN" b="1" dirty="0">
                <a:effectLst/>
                <a:latin typeface="Times New Roman" panose="02020603050405020304" pitchFamily="18" charset="0"/>
                <a:cs typeface="Times New Roman" panose="02020603050405020304" pitchFamily="18" charset="0"/>
              </a:rPr>
              <a:t>CONCLUSION AND REFERENCES</a:t>
            </a:r>
            <a:endParaRPr lang="en-IN" dirty="0">
              <a:effectLst/>
            </a:endParaRPr>
          </a:p>
        </p:txBody>
      </p:sp>
      <p:sp>
        <p:nvSpPr>
          <p:cNvPr id="4" name="Content Placeholder 2">
            <a:extLst>
              <a:ext uri="{FF2B5EF4-FFF2-40B4-BE49-F238E27FC236}">
                <a16:creationId xmlns:a16="http://schemas.microsoft.com/office/drawing/2014/main" id="{524DC0DB-07A1-4E44-8D96-D61B371FC689}"/>
              </a:ext>
            </a:extLst>
          </p:cNvPr>
          <p:cNvSpPr>
            <a:spLocks noGrp="1"/>
          </p:cNvSpPr>
          <p:nvPr>
            <p:ph idx="1"/>
          </p:nvPr>
        </p:nvSpPr>
        <p:spPr>
          <a:xfrm>
            <a:off x="406400" y="1554163"/>
            <a:ext cx="11582400" cy="4525962"/>
          </a:xfrm>
        </p:spPr>
        <p:txBody>
          <a:bodyPr>
            <a:normAutofit/>
          </a:bodyPr>
          <a:lstStyle/>
          <a:p>
            <a:pPr marL="0" indent="0">
              <a:lnSpc>
                <a:spcPct val="130000"/>
              </a:lnSpc>
              <a:buNone/>
            </a:pPr>
            <a:r>
              <a:rPr lang="en-IN" sz="1800" b="1" dirty="0">
                <a:latin typeface="Times New Roman" panose="02020603050405020304" pitchFamily="18" charset="0"/>
                <a:cs typeface="Times New Roman" panose="02020603050405020304" pitchFamily="18" charset="0"/>
              </a:rPr>
              <a:t>CONCLUSION</a:t>
            </a:r>
            <a:endParaRPr lang="en-IN" sz="1800" dirty="0">
              <a:latin typeface="Times New Roman" panose="02020603050405020304" pitchFamily="18" charset="0"/>
              <a:cs typeface="Times New Roman" panose="02020603050405020304" pitchFamily="18" charset="0"/>
            </a:endParaRPr>
          </a:p>
          <a:p>
            <a:pPr marL="0" indent="0">
              <a:lnSpc>
                <a:spcPct val="130000"/>
              </a:lnSpc>
              <a:buNone/>
            </a:pPr>
            <a:endParaRPr lang="en-IN" sz="1800" dirty="0">
              <a:latin typeface="Times New Roman" panose="02020603050405020304" pitchFamily="18" charset="0"/>
              <a:cs typeface="Times New Roman" panose="02020603050405020304" pitchFamily="18" charset="0"/>
            </a:endParaRPr>
          </a:p>
          <a:p>
            <a:pPr algn="just">
              <a:lnSpc>
                <a:spcPct val="150000"/>
              </a:lnSpc>
              <a:spcAft>
                <a:spcPts val="800"/>
              </a:spcAft>
              <a:buFont typeface="Wingdings" panose="05000000000000000000" pitchFamily="2" charset="2"/>
              <a:buChar char="q"/>
            </a:pPr>
            <a:r>
              <a:rPr lang="en-IN" sz="1800" dirty="0">
                <a:effectLst/>
                <a:latin typeface="Times New Roman" panose="02020603050405020304" pitchFamily="18" charset="0"/>
                <a:ea typeface="Times New Roman" panose="02020603050405020304" pitchFamily="18" charset="0"/>
              </a:rPr>
              <a:t>We have developed an intelligent system that has learned to generate the aerial map version of any complicated satellite image with buildings, trees, grassland, rivers, sea, land, etc which was captured at any part of the day. </a:t>
            </a:r>
          </a:p>
          <a:p>
            <a:pPr algn="just">
              <a:lnSpc>
                <a:spcPct val="150000"/>
              </a:lnSpc>
              <a:spcAft>
                <a:spcPts val="800"/>
              </a:spcAft>
              <a:buFont typeface="Wingdings" panose="05000000000000000000" pitchFamily="2" charset="2"/>
              <a:buChar char="q"/>
            </a:pPr>
            <a:r>
              <a:rPr lang="en-IN" sz="1800" dirty="0">
                <a:effectLst/>
                <a:latin typeface="Times New Roman" panose="02020603050405020304" pitchFamily="18" charset="0"/>
                <a:ea typeface="Times New Roman" panose="02020603050405020304" pitchFamily="18" charset="0"/>
              </a:rPr>
              <a:t>We successfully and accurately detect all the visible as well as hidden edifices that are part of the image which helps the secret services, intelligence bureaus and other related international agencies to figure out the locations of anti - nationalists and terrorists and bring down the crime rate by a significant amount. </a:t>
            </a:r>
          </a:p>
          <a:p>
            <a:pPr algn="just">
              <a:lnSpc>
                <a:spcPct val="150000"/>
              </a:lnSpc>
              <a:spcAft>
                <a:spcPts val="800"/>
              </a:spcAft>
              <a:buFont typeface="Wingdings" panose="05000000000000000000" pitchFamily="2" charset="2"/>
              <a:buChar char="q"/>
            </a:pPr>
            <a:r>
              <a:rPr lang="en-IN" sz="1800" dirty="0">
                <a:effectLst/>
                <a:latin typeface="Times New Roman" panose="02020603050405020304" pitchFamily="18" charset="0"/>
                <a:ea typeface="Times New Roman" panose="02020603050405020304" pitchFamily="18" charset="0"/>
              </a:rPr>
              <a:t>The system also plays an extremely important role when it comes go intra - planetary transport and space exploration.</a:t>
            </a:r>
          </a:p>
          <a:p>
            <a:pPr>
              <a:lnSpc>
                <a:spcPct val="130000"/>
              </a:lnSpc>
              <a:buFont typeface="Wingdings" panose="05000000000000000000" pitchFamily="2" charset="2"/>
              <a:buChar char="q"/>
            </a:pPr>
            <a:endParaRPr lang="en-US"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270047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6223F6D5-E008-44AD-8D9D-02D947B6F9F0}"/>
              </a:ext>
            </a:extLst>
          </p:cNvPr>
          <p:cNvSpPr txBox="1">
            <a:spLocks noGrp="1"/>
          </p:cNvSpPr>
          <p:nvPr>
            <p:ph idx="1"/>
          </p:nvPr>
        </p:nvSpPr>
        <p:spPr>
          <a:xfrm>
            <a:off x="406400" y="390617"/>
            <a:ext cx="11582400" cy="5689508"/>
          </a:xfrm>
          <a:prstGeom prst="rect">
            <a:avLst/>
          </a:prstGeom>
        </p:spPr>
        <p:txBody>
          <a:bodyPr vert="horz">
            <a:normAutofit fontScale="77500" lnSpcReduction="20000"/>
          </a:bodyPr>
          <a:lstStyle>
            <a:lvl1pPr marL="342900" indent="-342900" algn="l" rtl="0" eaLnBrk="1" latinLnBrk="0" hangingPunct="1">
              <a:spcBef>
                <a:spcPct val="20000"/>
              </a:spcBef>
              <a:buClr>
                <a:schemeClr val="accent1"/>
              </a:buClr>
              <a:buSzPct val="70000"/>
              <a:buFont typeface="Wingdings 2"/>
              <a:buChar char=""/>
              <a:defRPr kumimoji="0" sz="3200" kern="1200">
                <a:solidFill>
                  <a:schemeClr val="tx2"/>
                </a:solidFill>
                <a:latin typeface="+mn-lt"/>
                <a:ea typeface="+mn-ea"/>
                <a:cs typeface="+mn-cs"/>
              </a:defRPr>
            </a:lvl1pPr>
            <a:lvl2pPr marL="742950" indent="-285750" algn="l" rtl="0" eaLnBrk="1" latinLnBrk="0" hangingPunct="1">
              <a:spcBef>
                <a:spcPct val="20000"/>
              </a:spcBef>
              <a:buClr>
                <a:schemeClr val="accent1"/>
              </a:buClr>
              <a:buSzPct val="70000"/>
              <a:buFont typeface="Wingdings 2"/>
              <a:buChar char=""/>
              <a:defRPr kumimoji="0" sz="2800" kern="1200">
                <a:solidFill>
                  <a:schemeClr val="tx2"/>
                </a:solidFill>
                <a:latin typeface="+mn-lt"/>
                <a:ea typeface="+mn-ea"/>
                <a:cs typeface="+mn-cs"/>
              </a:defRPr>
            </a:lvl2pPr>
            <a:lvl3pPr marL="1143000" indent="-228600" algn="l" rtl="0" eaLnBrk="1" latinLnBrk="0" hangingPunct="1">
              <a:spcBef>
                <a:spcPct val="20000"/>
              </a:spcBef>
              <a:buClr>
                <a:schemeClr val="accent1"/>
              </a:buClr>
              <a:buSzPct val="70000"/>
              <a:buFont typeface="Wingdings 2"/>
              <a:buChar char=""/>
              <a:defRPr kumimoji="0" sz="2400" kern="1200">
                <a:solidFill>
                  <a:schemeClr val="tx2"/>
                </a:solidFill>
                <a:latin typeface="+mn-lt"/>
                <a:ea typeface="+mn-ea"/>
                <a:cs typeface="+mn-cs"/>
              </a:defRPr>
            </a:lvl3pPr>
            <a:lvl4pPr marL="1600200" indent="-228600" algn="l" rtl="0" eaLnBrk="1" latinLnBrk="0" hangingPunct="1">
              <a:spcBef>
                <a:spcPct val="20000"/>
              </a:spcBef>
              <a:buClr>
                <a:schemeClr val="accent1"/>
              </a:buClr>
              <a:buSzPct val="70000"/>
              <a:buFont typeface="Wingdings 2"/>
              <a:buChar char=""/>
              <a:defRPr kumimoji="0" sz="2000" kern="1200">
                <a:solidFill>
                  <a:schemeClr val="tx2"/>
                </a:solidFill>
                <a:latin typeface="+mn-lt"/>
                <a:ea typeface="+mn-ea"/>
                <a:cs typeface="+mn-cs"/>
              </a:defRPr>
            </a:lvl4pPr>
            <a:lvl5pPr marL="2057400" indent="-228600" algn="l" rtl="0" eaLnBrk="1" latinLnBrk="0" hangingPunct="1">
              <a:spcBef>
                <a:spcPct val="20000"/>
              </a:spcBef>
              <a:buClr>
                <a:schemeClr val="accent1"/>
              </a:buClr>
              <a:buSzPct val="60000"/>
              <a:buFont typeface="Wingdings 2"/>
              <a:buChar char=""/>
              <a:defRPr kumimoji="0" sz="1800" kern="1200">
                <a:solidFill>
                  <a:schemeClr val="tx2"/>
                </a:solidFill>
                <a:latin typeface="+mn-lt"/>
                <a:ea typeface="+mn-ea"/>
                <a:cs typeface="+mn-cs"/>
              </a:defRPr>
            </a:lvl5pPr>
            <a:lvl6pPr marL="2514600" indent="-228600" algn="l" rtl="0" eaLnBrk="1" latinLnBrk="0" hangingPunct="1">
              <a:spcBef>
                <a:spcPct val="20000"/>
              </a:spcBef>
              <a:buClr>
                <a:schemeClr val="accent1"/>
              </a:buClr>
              <a:buSzPct val="60000"/>
              <a:buFont typeface="Wingdings 2"/>
              <a:buChar char=""/>
              <a:defRPr kumimoji="0" sz="1800" kern="1200">
                <a:solidFill>
                  <a:schemeClr val="tx2"/>
                </a:solidFill>
                <a:latin typeface="+mn-lt"/>
                <a:ea typeface="+mn-ea"/>
                <a:cs typeface="+mn-cs"/>
              </a:defRPr>
            </a:lvl6pPr>
            <a:lvl7pPr marL="2971800" indent="-228600" algn="l" rtl="0" eaLnBrk="1" latinLnBrk="0" hangingPunct="1">
              <a:spcBef>
                <a:spcPct val="20000"/>
              </a:spcBef>
              <a:buClr>
                <a:schemeClr val="accent1"/>
              </a:buClr>
              <a:buSzPct val="60000"/>
              <a:buFont typeface="Wingdings 2"/>
              <a:buChar char=""/>
              <a:defRPr kumimoji="0" sz="1600" kern="1200">
                <a:solidFill>
                  <a:schemeClr val="tx2"/>
                </a:solidFill>
                <a:latin typeface="+mn-lt"/>
                <a:ea typeface="+mn-ea"/>
                <a:cs typeface="+mn-cs"/>
              </a:defRPr>
            </a:lvl7pPr>
            <a:lvl8pPr marL="3429000" indent="-228600" algn="l" rtl="0" eaLnBrk="1" latinLnBrk="0" hangingPunct="1">
              <a:spcBef>
                <a:spcPct val="20000"/>
              </a:spcBef>
              <a:buClr>
                <a:schemeClr val="accent1"/>
              </a:buClr>
              <a:buSzPct val="60000"/>
              <a:buFont typeface="Wingdings 2"/>
              <a:buChar char=""/>
              <a:defRPr kumimoji="0" sz="1600" kern="1200" baseline="0">
                <a:solidFill>
                  <a:schemeClr val="tx2"/>
                </a:solidFill>
                <a:latin typeface="+mn-lt"/>
                <a:ea typeface="+mn-ea"/>
                <a:cs typeface="+mn-cs"/>
              </a:defRPr>
            </a:lvl8pPr>
            <a:lvl9pPr marL="3886200" indent="-228600" algn="l" rtl="0" eaLnBrk="1" latinLnBrk="0" hangingPunct="1">
              <a:spcBef>
                <a:spcPct val="20000"/>
              </a:spcBef>
              <a:buClr>
                <a:schemeClr val="accent1"/>
              </a:buClr>
              <a:buSzPct val="60000"/>
              <a:buFont typeface="Wingdings 2"/>
              <a:buChar char=""/>
              <a:defRPr kumimoji="0" sz="1400" kern="1200" baseline="0">
                <a:solidFill>
                  <a:schemeClr val="tx2"/>
                </a:solidFill>
                <a:latin typeface="+mn-lt"/>
                <a:ea typeface="+mn-ea"/>
                <a:cs typeface="+mn-cs"/>
              </a:defRPr>
            </a:lvl9pPr>
          </a:lstStyle>
          <a:p>
            <a:pPr marL="0" indent="0">
              <a:lnSpc>
                <a:spcPct val="130000"/>
              </a:lnSpc>
              <a:buNone/>
            </a:pPr>
            <a:r>
              <a:rPr lang="en-IN" sz="2400" b="1" dirty="0">
                <a:latin typeface="Times New Roman" panose="02020603050405020304" pitchFamily="18" charset="0"/>
                <a:cs typeface="Times New Roman" panose="02020603050405020304" pitchFamily="18" charset="0"/>
              </a:rPr>
              <a:t>REFERENCES</a:t>
            </a:r>
          </a:p>
          <a:p>
            <a:pPr marL="0" indent="0">
              <a:lnSpc>
                <a:spcPct val="130000"/>
              </a:lnSpc>
              <a:buNone/>
            </a:pPr>
            <a:endParaRPr lang="en-IN" sz="2400" b="1" dirty="0">
              <a:latin typeface="Times New Roman" panose="02020603050405020304" pitchFamily="18" charset="0"/>
              <a:cs typeface="Times New Roman" panose="02020603050405020304" pitchFamily="18" charset="0"/>
            </a:endParaRPr>
          </a:p>
          <a:p>
            <a:pPr marL="0" indent="0" algn="just">
              <a:lnSpc>
                <a:spcPct val="150000"/>
              </a:lnSpc>
              <a:spcAft>
                <a:spcPts val="800"/>
              </a:spcAft>
              <a:buNone/>
            </a:pPr>
            <a:r>
              <a:rPr lang="en-IN" sz="1800" dirty="0">
                <a:effectLst/>
                <a:latin typeface="Times New Roman" panose="02020603050405020304" pitchFamily="18" charset="0"/>
                <a:ea typeface="Times New Roman" panose="02020603050405020304" pitchFamily="18" charset="0"/>
              </a:rPr>
              <a:t>[1] P. Isola, J. Zhu, T. Zhou and A. A. </a:t>
            </a:r>
            <a:r>
              <a:rPr lang="en-IN" sz="1800" dirty="0" err="1">
                <a:effectLst/>
                <a:latin typeface="Times New Roman" panose="02020603050405020304" pitchFamily="18" charset="0"/>
                <a:ea typeface="Times New Roman" panose="02020603050405020304" pitchFamily="18" charset="0"/>
              </a:rPr>
              <a:t>Efros</a:t>
            </a:r>
            <a:r>
              <a:rPr lang="en-IN" sz="1800" dirty="0">
                <a:effectLst/>
                <a:latin typeface="Times New Roman" panose="02020603050405020304" pitchFamily="18" charset="0"/>
                <a:ea typeface="Times New Roman" panose="02020603050405020304" pitchFamily="18" charset="0"/>
              </a:rPr>
              <a:t>, "Image-to-Image Translation with Conditional Adversarial Networks," 2017 IEEE Conference on Computer Vision and Pattern Recognition (CVPR), Honolulu, HI, USA, 2017, pp. 5967-5976, </a:t>
            </a:r>
            <a:r>
              <a:rPr lang="en-IN" sz="1800" dirty="0" err="1">
                <a:effectLst/>
                <a:latin typeface="Times New Roman" panose="02020603050405020304" pitchFamily="18" charset="0"/>
                <a:ea typeface="Times New Roman" panose="02020603050405020304" pitchFamily="18" charset="0"/>
              </a:rPr>
              <a:t>doi</a:t>
            </a:r>
            <a:r>
              <a:rPr lang="en-IN" sz="1800" dirty="0">
                <a:effectLst/>
                <a:latin typeface="Times New Roman" panose="02020603050405020304" pitchFamily="18" charset="0"/>
                <a:ea typeface="Times New Roman" panose="02020603050405020304" pitchFamily="18" charset="0"/>
              </a:rPr>
              <a:t>: 10.1109/CVPR.2017.632. </a:t>
            </a:r>
          </a:p>
          <a:p>
            <a:pPr marL="0" indent="0" algn="just">
              <a:lnSpc>
                <a:spcPct val="150000"/>
              </a:lnSpc>
              <a:spcAft>
                <a:spcPts val="800"/>
              </a:spcAft>
              <a:buNone/>
            </a:pPr>
            <a:r>
              <a:rPr lang="en-IN" sz="1800" dirty="0">
                <a:effectLst/>
                <a:latin typeface="Times New Roman" panose="02020603050405020304" pitchFamily="18" charset="0"/>
                <a:ea typeface="Times New Roman" panose="02020603050405020304" pitchFamily="18" charset="0"/>
              </a:rPr>
              <a:t>[2] H. Tang, H. Liu and N. </a:t>
            </a:r>
            <a:r>
              <a:rPr lang="en-IN" sz="1800" dirty="0" err="1">
                <a:effectLst/>
                <a:latin typeface="Times New Roman" panose="02020603050405020304" pitchFamily="18" charset="0"/>
                <a:ea typeface="Times New Roman" panose="02020603050405020304" pitchFamily="18" charset="0"/>
              </a:rPr>
              <a:t>Sebe</a:t>
            </a:r>
            <a:r>
              <a:rPr lang="en-IN" sz="1800" dirty="0">
                <a:effectLst/>
                <a:latin typeface="Times New Roman" panose="02020603050405020304" pitchFamily="18" charset="0"/>
                <a:ea typeface="Times New Roman" panose="02020603050405020304" pitchFamily="18" charset="0"/>
              </a:rPr>
              <a:t>, "Unified Generative Adversarial Networks for Controllable Image-to-Image Translation," in IEEE Transactions on Image Processing, vol. 29, pp. 8916-8929, 2020, </a:t>
            </a:r>
            <a:r>
              <a:rPr lang="en-IN" sz="1800" dirty="0" err="1">
                <a:effectLst/>
                <a:latin typeface="Times New Roman" panose="02020603050405020304" pitchFamily="18" charset="0"/>
                <a:ea typeface="Times New Roman" panose="02020603050405020304" pitchFamily="18" charset="0"/>
              </a:rPr>
              <a:t>doi</a:t>
            </a:r>
            <a:r>
              <a:rPr lang="en-IN" sz="1800" dirty="0">
                <a:effectLst/>
                <a:latin typeface="Times New Roman" panose="02020603050405020304" pitchFamily="18" charset="0"/>
                <a:ea typeface="Times New Roman" panose="02020603050405020304" pitchFamily="18" charset="0"/>
              </a:rPr>
              <a:t>: 10.1109/TIP.2020.3021789. </a:t>
            </a:r>
          </a:p>
          <a:p>
            <a:pPr marL="0" indent="0" algn="just">
              <a:lnSpc>
                <a:spcPct val="150000"/>
              </a:lnSpc>
              <a:spcAft>
                <a:spcPts val="800"/>
              </a:spcAft>
              <a:buNone/>
            </a:pPr>
            <a:r>
              <a:rPr lang="en-IN" sz="1800" dirty="0">
                <a:effectLst/>
                <a:latin typeface="Times New Roman" panose="02020603050405020304" pitchFamily="18" charset="0"/>
                <a:ea typeface="Times New Roman" panose="02020603050405020304" pitchFamily="18" charset="0"/>
              </a:rPr>
              <a:t>[3] N. -T. Tran, V. -H. Tran, N. -B. Nguyen, T. -K. Nguyen and N. -M. Cheung, "On Data Augmentation for GAN Training," in IEEE Transactions on Image Processing, vol. 30, pp. 1882-1897, 2021, </a:t>
            </a:r>
            <a:r>
              <a:rPr lang="en-IN" sz="1800" dirty="0" err="1">
                <a:effectLst/>
                <a:latin typeface="Times New Roman" panose="02020603050405020304" pitchFamily="18" charset="0"/>
                <a:ea typeface="Times New Roman" panose="02020603050405020304" pitchFamily="18" charset="0"/>
              </a:rPr>
              <a:t>doi</a:t>
            </a:r>
            <a:r>
              <a:rPr lang="en-IN" sz="1800" dirty="0">
                <a:effectLst/>
                <a:latin typeface="Times New Roman" panose="02020603050405020304" pitchFamily="18" charset="0"/>
                <a:ea typeface="Times New Roman" panose="02020603050405020304" pitchFamily="18" charset="0"/>
              </a:rPr>
              <a:t>: 10.1109/TIP.2021.3049346. </a:t>
            </a:r>
          </a:p>
          <a:p>
            <a:pPr marL="0" indent="0" algn="just">
              <a:lnSpc>
                <a:spcPct val="150000"/>
              </a:lnSpc>
              <a:spcAft>
                <a:spcPts val="800"/>
              </a:spcAft>
              <a:buNone/>
            </a:pPr>
            <a:r>
              <a:rPr lang="en-IN" sz="1800" dirty="0">
                <a:effectLst/>
                <a:latin typeface="Times New Roman" panose="02020603050405020304" pitchFamily="18" charset="0"/>
                <a:ea typeface="Times New Roman" panose="02020603050405020304" pitchFamily="18" charset="0"/>
              </a:rPr>
              <a:t>[4] C. Min, Y. Li, L. Fang and P. Chen, "Conditional Generative Adversarial Network on Semi-supervised Learning Task," 2019 IEEE 5th International Conference on Computer and Communications (ICCC), Chengdu, China, 2019, pp. 1448-1452, </a:t>
            </a:r>
            <a:r>
              <a:rPr lang="en-IN" sz="1800" dirty="0" err="1">
                <a:effectLst/>
                <a:latin typeface="Times New Roman" panose="02020603050405020304" pitchFamily="18" charset="0"/>
                <a:ea typeface="Times New Roman" panose="02020603050405020304" pitchFamily="18" charset="0"/>
              </a:rPr>
              <a:t>doi</a:t>
            </a:r>
            <a:r>
              <a:rPr lang="en-IN" sz="1800" dirty="0">
                <a:effectLst/>
                <a:latin typeface="Times New Roman" panose="02020603050405020304" pitchFamily="18" charset="0"/>
                <a:ea typeface="Times New Roman" panose="02020603050405020304" pitchFamily="18" charset="0"/>
              </a:rPr>
              <a:t>: 10.1109/ICCC47050.2019.9064268. </a:t>
            </a:r>
          </a:p>
          <a:p>
            <a:pPr marL="0" indent="0" algn="just">
              <a:lnSpc>
                <a:spcPct val="150000"/>
              </a:lnSpc>
              <a:spcAft>
                <a:spcPts val="800"/>
              </a:spcAft>
              <a:buNone/>
            </a:pPr>
            <a:r>
              <a:rPr lang="en-IN" sz="1800" dirty="0">
                <a:effectLst/>
                <a:latin typeface="Times New Roman" panose="02020603050405020304" pitchFamily="18" charset="0"/>
                <a:ea typeface="Times New Roman" panose="02020603050405020304" pitchFamily="18" charset="0"/>
              </a:rPr>
              <a:t>[5] M. </a:t>
            </a:r>
            <a:r>
              <a:rPr lang="en-IN" sz="1800" dirty="0" err="1">
                <a:effectLst/>
                <a:latin typeface="Times New Roman" panose="02020603050405020304" pitchFamily="18" charset="0"/>
                <a:ea typeface="Times New Roman" panose="02020603050405020304" pitchFamily="18" charset="0"/>
              </a:rPr>
              <a:t>Oza</a:t>
            </a:r>
            <a:r>
              <a:rPr lang="en-IN" sz="1800" dirty="0">
                <a:effectLst/>
                <a:latin typeface="Times New Roman" panose="02020603050405020304" pitchFamily="18" charset="0"/>
                <a:ea typeface="Times New Roman" panose="02020603050405020304" pitchFamily="18" charset="0"/>
              </a:rPr>
              <a:t>, H. Vaghela and S. </a:t>
            </a:r>
            <a:r>
              <a:rPr lang="en-IN" sz="1800" dirty="0" err="1">
                <a:effectLst/>
                <a:latin typeface="Times New Roman" panose="02020603050405020304" pitchFamily="18" charset="0"/>
                <a:ea typeface="Times New Roman" panose="02020603050405020304" pitchFamily="18" charset="0"/>
              </a:rPr>
              <a:t>Bagul</a:t>
            </a:r>
            <a:r>
              <a:rPr lang="en-IN" sz="1800" dirty="0">
                <a:effectLst/>
                <a:latin typeface="Times New Roman" panose="02020603050405020304" pitchFamily="18" charset="0"/>
                <a:ea typeface="Times New Roman" panose="02020603050405020304" pitchFamily="18" charset="0"/>
              </a:rPr>
              <a:t>, "Semi-Supervised Image-to-Image Translation," 2019 International Conference of Artificial Intelligence and Information Technology (ICAIIT), Yogyakarta, Indonesia, 2019, pp. 16-20, </a:t>
            </a:r>
            <a:r>
              <a:rPr lang="en-IN" sz="1800" dirty="0" err="1">
                <a:effectLst/>
                <a:latin typeface="Times New Roman" panose="02020603050405020304" pitchFamily="18" charset="0"/>
                <a:ea typeface="Times New Roman" panose="02020603050405020304" pitchFamily="18" charset="0"/>
              </a:rPr>
              <a:t>doi</a:t>
            </a:r>
            <a:r>
              <a:rPr lang="en-IN" sz="1800" dirty="0">
                <a:effectLst/>
                <a:latin typeface="Times New Roman" panose="02020603050405020304" pitchFamily="18" charset="0"/>
                <a:ea typeface="Times New Roman" panose="02020603050405020304" pitchFamily="18" charset="0"/>
              </a:rPr>
              <a:t>: 10.1109/ICAIIT.2019.8834613. </a:t>
            </a:r>
          </a:p>
          <a:p>
            <a:pPr marL="0" indent="0" algn="just">
              <a:lnSpc>
                <a:spcPct val="150000"/>
              </a:lnSpc>
              <a:spcAft>
                <a:spcPts val="800"/>
              </a:spcAft>
              <a:buNone/>
            </a:pPr>
            <a:r>
              <a:rPr lang="en-IN" sz="1800" dirty="0">
                <a:effectLst/>
                <a:latin typeface="Times New Roman" panose="02020603050405020304" pitchFamily="18" charset="0"/>
                <a:ea typeface="Times New Roman" panose="02020603050405020304" pitchFamily="18" charset="0"/>
              </a:rPr>
              <a:t>[6] I. B. </a:t>
            </a:r>
            <a:r>
              <a:rPr lang="en-IN" sz="1800" dirty="0" err="1">
                <a:effectLst/>
                <a:latin typeface="Times New Roman" panose="02020603050405020304" pitchFamily="18" charset="0"/>
                <a:ea typeface="Times New Roman" panose="02020603050405020304" pitchFamily="18" charset="0"/>
              </a:rPr>
              <a:t>Akkaya</a:t>
            </a:r>
            <a:r>
              <a:rPr lang="en-IN" sz="1800" dirty="0">
                <a:effectLst/>
                <a:latin typeface="Times New Roman" panose="02020603050405020304" pitchFamily="18" charset="0"/>
                <a:ea typeface="Times New Roman" panose="02020603050405020304" pitchFamily="18" charset="0"/>
              </a:rPr>
              <a:t> and U. </a:t>
            </a:r>
            <a:r>
              <a:rPr lang="en-IN" sz="1800" dirty="0" err="1">
                <a:effectLst/>
                <a:latin typeface="Times New Roman" panose="02020603050405020304" pitchFamily="18" charset="0"/>
                <a:ea typeface="Times New Roman" panose="02020603050405020304" pitchFamily="18" charset="0"/>
              </a:rPr>
              <a:t>Halici</a:t>
            </a:r>
            <a:r>
              <a:rPr lang="en-IN" sz="1800" dirty="0">
                <a:effectLst/>
                <a:latin typeface="Times New Roman" panose="02020603050405020304" pitchFamily="18" charset="0"/>
                <a:ea typeface="Times New Roman" panose="02020603050405020304" pitchFamily="18" charset="0"/>
              </a:rPr>
              <a:t>, "GAIT: Gradient Adjusted Unsupervised Image-To-Image Translation," 2020 IEEE International Conference on Image Processing (ICIP), Abu Dhabi, United Arab Emirates, 2020, pp. 1586-1590, </a:t>
            </a:r>
            <a:r>
              <a:rPr lang="en-IN" sz="1800" dirty="0" err="1">
                <a:effectLst/>
                <a:latin typeface="Times New Roman" panose="02020603050405020304" pitchFamily="18" charset="0"/>
                <a:ea typeface="Times New Roman" panose="02020603050405020304" pitchFamily="18" charset="0"/>
              </a:rPr>
              <a:t>doi</a:t>
            </a:r>
            <a:r>
              <a:rPr lang="en-IN" sz="1800" dirty="0">
                <a:effectLst/>
                <a:latin typeface="Times New Roman" panose="02020603050405020304" pitchFamily="18" charset="0"/>
                <a:ea typeface="Times New Roman" panose="02020603050405020304" pitchFamily="18" charset="0"/>
              </a:rPr>
              <a:t>: 10.1109/ICIP40778.2020.9191271.</a:t>
            </a:r>
          </a:p>
          <a:p>
            <a:pPr marL="0" indent="0" algn="just">
              <a:lnSpc>
                <a:spcPct val="150000"/>
              </a:lnSpc>
              <a:spcAft>
                <a:spcPts val="800"/>
              </a:spcAft>
              <a:buNone/>
            </a:pPr>
            <a:r>
              <a:rPr lang="en-IN" sz="1800" dirty="0">
                <a:effectLst/>
                <a:latin typeface="Times New Roman" panose="02020603050405020304" pitchFamily="18" charset="0"/>
                <a:ea typeface="Times New Roman" panose="02020603050405020304" pitchFamily="18" charset="0"/>
              </a:rPr>
              <a:t>[7] R. Yin, "Multi-Resolution Generative Adversarial Networks for Tiny-Scale Pedestrian Detection," 2019 IEEE International   Conference on Image Processing (ICIP), 2019, pp. 1665-1669, </a:t>
            </a:r>
            <a:r>
              <a:rPr lang="en-IN" sz="1800" dirty="0" err="1">
                <a:effectLst/>
                <a:latin typeface="Times New Roman" panose="02020603050405020304" pitchFamily="18" charset="0"/>
                <a:ea typeface="Times New Roman" panose="02020603050405020304" pitchFamily="18" charset="0"/>
              </a:rPr>
              <a:t>doi</a:t>
            </a:r>
            <a:r>
              <a:rPr lang="en-IN" sz="1800" dirty="0">
                <a:effectLst/>
                <a:latin typeface="Times New Roman" panose="02020603050405020304" pitchFamily="18" charset="0"/>
                <a:ea typeface="Times New Roman" panose="02020603050405020304" pitchFamily="18" charset="0"/>
              </a:rPr>
              <a:t>: 10.1109/ICIP.2019.8803030.</a:t>
            </a:r>
          </a:p>
          <a:p>
            <a:pPr marL="0" indent="0" algn="just">
              <a:lnSpc>
                <a:spcPct val="150000"/>
              </a:lnSpc>
              <a:spcAft>
                <a:spcPts val="800"/>
              </a:spcAft>
              <a:buNone/>
            </a:pPr>
            <a:endParaRPr lang="en-IN" sz="1800" dirty="0">
              <a:effectLst/>
              <a:latin typeface="Times New Roman" panose="02020603050405020304" pitchFamily="18" charset="0"/>
              <a:ea typeface="Times New Roman" panose="02020603050405020304" pitchFamily="18" charset="0"/>
            </a:endParaRPr>
          </a:p>
          <a:p>
            <a:pPr marL="0" indent="0">
              <a:lnSpc>
                <a:spcPct val="130000"/>
              </a:lnSpc>
              <a:buNone/>
            </a:pP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692693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A0A24-F31A-4805-AAF9-B71FF8651CB9}"/>
              </a:ext>
            </a:extLst>
          </p:cNvPr>
          <p:cNvSpPr>
            <a:spLocks noGrp="1"/>
          </p:cNvSpPr>
          <p:nvPr>
            <p:ph type="title"/>
          </p:nvPr>
        </p:nvSpPr>
        <p:spPr>
          <a:xfrm>
            <a:off x="406400" y="226380"/>
            <a:ext cx="11582400" cy="838200"/>
          </a:xfrm>
        </p:spPr>
        <p:txBody>
          <a:bodyPr>
            <a:normAutofit/>
          </a:bodyPr>
          <a:lstStyle/>
          <a:p>
            <a:r>
              <a:rPr lang="en-US" sz="3600" b="1" dirty="0">
                <a:effectLst/>
                <a:latin typeface="Times New Roman" panose="02020603050405020304" pitchFamily="18" charset="0"/>
                <a:cs typeface="Times New Roman" panose="02020603050405020304" pitchFamily="18" charset="0"/>
              </a:rPr>
              <a:t>OBJECTIVE</a:t>
            </a:r>
            <a:endParaRPr lang="en-IN" dirty="0">
              <a:effectLst/>
            </a:endParaRPr>
          </a:p>
        </p:txBody>
      </p:sp>
      <p:sp>
        <p:nvSpPr>
          <p:cNvPr id="3" name="Content Placeholder 2">
            <a:extLst>
              <a:ext uri="{FF2B5EF4-FFF2-40B4-BE49-F238E27FC236}">
                <a16:creationId xmlns:a16="http://schemas.microsoft.com/office/drawing/2014/main" id="{2AEC0324-02CC-43A7-8C4B-57EB297C9666}"/>
              </a:ext>
            </a:extLst>
          </p:cNvPr>
          <p:cNvSpPr>
            <a:spLocks noGrp="1"/>
          </p:cNvSpPr>
          <p:nvPr>
            <p:ph idx="1"/>
          </p:nvPr>
        </p:nvSpPr>
        <p:spPr/>
        <p:txBody>
          <a:bodyPr>
            <a:normAutofit/>
          </a:bodyPr>
          <a:lstStyle/>
          <a:p>
            <a:pPr>
              <a:buFont typeface="Wingdings" panose="05000000000000000000" pitchFamily="2" charset="2"/>
              <a:buChar char="q"/>
            </a:pPr>
            <a:r>
              <a:rPr lang="en-US" sz="1800" dirty="0">
                <a:latin typeface="Times New Roman" panose="02020603050405020304" pitchFamily="18" charset="0"/>
                <a:cs typeface="Times New Roman" panose="02020603050405020304" pitchFamily="18" charset="0"/>
              </a:rPr>
              <a:t>Given an input satellite image from a military satellite, the model generates a plausible aerial map version of the image using the latent sample space that it has learned during the training. </a:t>
            </a:r>
          </a:p>
          <a:p>
            <a:pPr>
              <a:buFont typeface="Wingdings" panose="05000000000000000000" pitchFamily="2" charset="2"/>
              <a:buChar char="q"/>
            </a:pPr>
            <a:r>
              <a:rPr lang="en-US" sz="1800" dirty="0">
                <a:latin typeface="Times New Roman" panose="02020603050405020304" pitchFamily="18" charset="0"/>
                <a:cs typeface="Times New Roman" panose="02020603050405020304" pitchFamily="18" charset="0"/>
              </a:rPr>
              <a:t>This is further given as input to the edifice detection module which detects the hidden trenches and edifices present in the image. </a:t>
            </a:r>
          </a:p>
          <a:p>
            <a:pPr>
              <a:buFont typeface="Wingdings" panose="05000000000000000000" pitchFamily="2" charset="2"/>
              <a:buChar char="q"/>
            </a:pPr>
            <a:r>
              <a:rPr lang="en-US" sz="1800" dirty="0">
                <a:latin typeface="Times New Roman" panose="02020603050405020304" pitchFamily="18" charset="0"/>
                <a:cs typeface="Times New Roman" panose="02020603050405020304" pitchFamily="18" charset="0"/>
              </a:rPr>
              <a:t>This can be passed on to the terrestrial military forces by the secret services to facilitate efficient attacks.</a:t>
            </a:r>
          </a:p>
          <a:p>
            <a:pPr>
              <a:buFont typeface="Wingdings" panose="05000000000000000000" pitchFamily="2" charset="2"/>
              <a:buChar char="q"/>
            </a:pPr>
            <a:r>
              <a:rPr lang="en-US" sz="1800" dirty="0">
                <a:latin typeface="Times New Roman" panose="02020603050405020304" pitchFamily="18" charset="0"/>
                <a:cs typeface="Times New Roman" panose="02020603050405020304" pitchFamily="18" charset="0"/>
              </a:rPr>
              <a:t>This objective is achieved using the </a:t>
            </a:r>
            <a:r>
              <a:rPr lang="en-US" sz="1800" b="1" dirty="0">
                <a:latin typeface="Times New Roman" panose="02020603050405020304" pitchFamily="18" charset="0"/>
                <a:cs typeface="Times New Roman" panose="02020603050405020304" pitchFamily="18" charset="0"/>
              </a:rPr>
              <a:t>Conditional Generative Adversarial Network</a:t>
            </a:r>
            <a:r>
              <a:rPr lang="en-US" sz="1800" dirty="0">
                <a:latin typeface="Times New Roman" panose="02020603050405020304" pitchFamily="18" charset="0"/>
                <a:cs typeface="Times New Roman" panose="02020603050405020304" pitchFamily="18" charset="0"/>
              </a:rPr>
              <a:t> paradigm.</a:t>
            </a:r>
            <a:endParaRPr lang="en-IN" sz="1800" dirty="0">
              <a:latin typeface="Times New Roman" panose="02020603050405020304" pitchFamily="18" charset="0"/>
              <a:cs typeface="Times New Roman" panose="02020603050405020304" pitchFamily="18" charset="0"/>
            </a:endParaRPr>
          </a:p>
        </p:txBody>
      </p:sp>
      <p:pic>
        <p:nvPicPr>
          <p:cNvPr id="1026" name="Picture 2">
            <a:extLst>
              <a:ext uri="{FF2B5EF4-FFF2-40B4-BE49-F238E27FC236}">
                <a16:creationId xmlns:a16="http://schemas.microsoft.com/office/drawing/2014/main" id="{A69F4CC9-750A-4CC4-A776-70E161CAC6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96954" y="3817144"/>
            <a:ext cx="8096250" cy="2200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33513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F9BEC8-57F8-4C84-9B91-69933A9C9CC5}"/>
              </a:ext>
            </a:extLst>
          </p:cNvPr>
          <p:cNvSpPr>
            <a:spLocks noGrp="1"/>
          </p:cNvSpPr>
          <p:nvPr>
            <p:ph type="title"/>
          </p:nvPr>
        </p:nvSpPr>
        <p:spPr>
          <a:xfrm>
            <a:off x="425254" y="271963"/>
            <a:ext cx="11582400" cy="838200"/>
          </a:xfrm>
        </p:spPr>
        <p:txBody>
          <a:bodyPr/>
          <a:lstStyle/>
          <a:p>
            <a:r>
              <a:rPr lang="en-IN" b="1" dirty="0">
                <a:effectLst/>
                <a:latin typeface="Times New Roman" panose="02020603050405020304" pitchFamily="18" charset="0"/>
                <a:cs typeface="Times New Roman" panose="02020603050405020304" pitchFamily="18" charset="0"/>
              </a:rPr>
              <a:t>RELATED WORKS</a:t>
            </a:r>
            <a:endParaRPr lang="en-IN" dirty="0"/>
          </a:p>
        </p:txBody>
      </p:sp>
      <p:graphicFrame>
        <p:nvGraphicFramePr>
          <p:cNvPr id="7" name="Table 7">
            <a:extLst>
              <a:ext uri="{FF2B5EF4-FFF2-40B4-BE49-F238E27FC236}">
                <a16:creationId xmlns:a16="http://schemas.microsoft.com/office/drawing/2014/main" id="{FBCEF0DF-3EF3-49DD-B65C-D94AFB8BD3AE}"/>
              </a:ext>
            </a:extLst>
          </p:cNvPr>
          <p:cNvGraphicFramePr>
            <a:graphicFrameLocks noGrp="1"/>
          </p:cNvGraphicFramePr>
          <p:nvPr>
            <p:ph idx="1"/>
            <p:extLst>
              <p:ext uri="{D42A27DB-BD31-4B8C-83A1-F6EECF244321}">
                <p14:modId xmlns:p14="http://schemas.microsoft.com/office/powerpoint/2010/main" val="2501069124"/>
              </p:ext>
            </p:extLst>
          </p:nvPr>
        </p:nvGraphicFramePr>
        <p:xfrm>
          <a:off x="304800" y="1431615"/>
          <a:ext cx="11582400" cy="5154422"/>
        </p:xfrm>
        <a:graphic>
          <a:graphicData uri="http://schemas.openxmlformats.org/drawingml/2006/table">
            <a:tbl>
              <a:tblPr firstRow="1" bandRow="1">
                <a:tableStyleId>{5C22544A-7EE6-4342-B048-85BDC9FD1C3A}</a:tableStyleId>
              </a:tblPr>
              <a:tblGrid>
                <a:gridCol w="2478202">
                  <a:extLst>
                    <a:ext uri="{9D8B030D-6E8A-4147-A177-3AD203B41FA5}">
                      <a16:colId xmlns:a16="http://schemas.microsoft.com/office/drawing/2014/main" val="2791839475"/>
                    </a:ext>
                  </a:extLst>
                </a:gridCol>
                <a:gridCol w="3312998">
                  <a:extLst>
                    <a:ext uri="{9D8B030D-6E8A-4147-A177-3AD203B41FA5}">
                      <a16:colId xmlns:a16="http://schemas.microsoft.com/office/drawing/2014/main" val="4014145888"/>
                    </a:ext>
                  </a:extLst>
                </a:gridCol>
                <a:gridCol w="2895600">
                  <a:extLst>
                    <a:ext uri="{9D8B030D-6E8A-4147-A177-3AD203B41FA5}">
                      <a16:colId xmlns:a16="http://schemas.microsoft.com/office/drawing/2014/main" val="1941256903"/>
                    </a:ext>
                  </a:extLst>
                </a:gridCol>
                <a:gridCol w="2895600">
                  <a:extLst>
                    <a:ext uri="{9D8B030D-6E8A-4147-A177-3AD203B41FA5}">
                      <a16:colId xmlns:a16="http://schemas.microsoft.com/office/drawing/2014/main" val="2572517560"/>
                    </a:ext>
                  </a:extLst>
                </a:gridCol>
              </a:tblGrid>
              <a:tr h="370840">
                <a:tc>
                  <a:txBody>
                    <a:bodyPr/>
                    <a:lstStyle/>
                    <a:p>
                      <a:pPr algn="ctr"/>
                      <a:r>
                        <a:rPr lang="en-IN" dirty="0">
                          <a:latin typeface="Times New Roman" panose="02020603050405020304" pitchFamily="18" charset="0"/>
                          <a:cs typeface="Times New Roman" panose="02020603050405020304" pitchFamily="18" charset="0"/>
                        </a:rPr>
                        <a:t>Author/Publication Year</a:t>
                      </a:r>
                    </a:p>
                  </a:txBody>
                  <a:tcPr/>
                </a:tc>
                <a:tc>
                  <a:txBody>
                    <a:bodyPr/>
                    <a:lstStyle/>
                    <a:p>
                      <a:pPr algn="ctr"/>
                      <a:r>
                        <a:rPr lang="en-IN" dirty="0">
                          <a:latin typeface="Times New Roman" panose="02020603050405020304" pitchFamily="18" charset="0"/>
                          <a:cs typeface="Times New Roman" panose="02020603050405020304" pitchFamily="18" charset="0"/>
                        </a:rPr>
                        <a:t>Methodology</a:t>
                      </a:r>
                    </a:p>
                  </a:txBody>
                  <a:tcPr/>
                </a:tc>
                <a:tc>
                  <a:txBody>
                    <a:bodyPr/>
                    <a:lstStyle/>
                    <a:p>
                      <a:pPr algn="ctr"/>
                      <a:r>
                        <a:rPr lang="en-IN" dirty="0">
                          <a:latin typeface="Times New Roman" panose="02020603050405020304" pitchFamily="18" charset="0"/>
                          <a:cs typeface="Times New Roman" panose="02020603050405020304" pitchFamily="18" charset="0"/>
                        </a:rPr>
                        <a:t>Advantages</a:t>
                      </a:r>
                    </a:p>
                  </a:txBody>
                  <a:tcPr/>
                </a:tc>
                <a:tc>
                  <a:txBody>
                    <a:bodyPr/>
                    <a:lstStyle/>
                    <a:p>
                      <a:pPr algn="ctr"/>
                      <a:r>
                        <a:rPr lang="en-IN" dirty="0">
                          <a:latin typeface="Times New Roman" panose="02020603050405020304" pitchFamily="18" charset="0"/>
                          <a:cs typeface="Times New Roman" panose="02020603050405020304" pitchFamily="18" charset="0"/>
                        </a:rPr>
                        <a:t>Limitations</a:t>
                      </a:r>
                    </a:p>
                  </a:txBody>
                  <a:tcPr/>
                </a:tc>
                <a:extLst>
                  <a:ext uri="{0D108BD9-81ED-4DB2-BD59-A6C34878D82A}">
                    <a16:rowId xmlns:a16="http://schemas.microsoft.com/office/drawing/2014/main" val="501665754"/>
                  </a:ext>
                </a:extLst>
              </a:tr>
              <a:tr h="370840">
                <a:tc>
                  <a:txBody>
                    <a:bodyPr/>
                    <a:lstStyle/>
                    <a:p>
                      <a:pPr algn="l"/>
                      <a:r>
                        <a:rPr kumimoji="0" lang="en-IN" sz="1200" kern="1200" dirty="0">
                          <a:solidFill>
                            <a:schemeClr val="dk1"/>
                          </a:solidFill>
                          <a:effectLst/>
                          <a:latin typeface="Times New Roman" panose="02020603050405020304" pitchFamily="18" charset="0"/>
                          <a:ea typeface="+mn-ea"/>
                          <a:cs typeface="Times New Roman" panose="02020603050405020304" pitchFamily="18" charset="0"/>
                        </a:rPr>
                        <a:t>Feng </a:t>
                      </a:r>
                      <a:r>
                        <a:rPr kumimoji="0" lang="en-IN" sz="1200" kern="1200" dirty="0" err="1">
                          <a:solidFill>
                            <a:schemeClr val="dk1"/>
                          </a:solidFill>
                          <a:effectLst/>
                          <a:latin typeface="Times New Roman" panose="02020603050405020304" pitchFamily="18" charset="0"/>
                          <a:ea typeface="+mn-ea"/>
                          <a:cs typeface="Times New Roman" panose="02020603050405020304" pitchFamily="18" charset="0"/>
                        </a:rPr>
                        <a:t>xiong</a:t>
                      </a:r>
                      <a:r>
                        <a:rPr kumimoji="0" lang="en-IN" sz="1200" kern="1200" dirty="0">
                          <a:solidFill>
                            <a:schemeClr val="dk1"/>
                          </a:solidFill>
                          <a:effectLst/>
                          <a:latin typeface="Times New Roman" panose="02020603050405020304" pitchFamily="18" charset="0"/>
                          <a:ea typeface="+mn-ea"/>
                          <a:cs typeface="Times New Roman" panose="02020603050405020304" pitchFamily="18" charset="0"/>
                        </a:rPr>
                        <a:t>, </a:t>
                      </a:r>
                      <a:r>
                        <a:rPr kumimoji="0" lang="en-IN" sz="1200" kern="1200" dirty="0" err="1">
                          <a:solidFill>
                            <a:schemeClr val="dk1"/>
                          </a:solidFill>
                          <a:effectLst/>
                          <a:latin typeface="Times New Roman" panose="02020603050405020304" pitchFamily="18" charset="0"/>
                          <a:ea typeface="+mn-ea"/>
                          <a:cs typeface="Times New Roman" panose="02020603050405020304" pitchFamily="18" charset="0"/>
                        </a:rPr>
                        <a:t>qianqian</a:t>
                      </a:r>
                      <a:r>
                        <a:rPr kumimoji="0" lang="en-IN" sz="1200" kern="1200" dirty="0">
                          <a:solidFill>
                            <a:schemeClr val="dk1"/>
                          </a:solidFill>
                          <a:effectLst/>
                          <a:latin typeface="Times New Roman" panose="02020603050405020304" pitchFamily="18" charset="0"/>
                          <a:ea typeface="+mn-ea"/>
                          <a:cs typeface="Times New Roman" panose="02020603050405020304" pitchFamily="18" charset="0"/>
                        </a:rPr>
                        <a:t> wang , and </a:t>
                      </a:r>
                      <a:r>
                        <a:rPr kumimoji="0" lang="en-IN" sz="1200" kern="1200" dirty="0" err="1">
                          <a:solidFill>
                            <a:schemeClr val="dk1"/>
                          </a:solidFill>
                          <a:effectLst/>
                          <a:latin typeface="Times New Roman" panose="02020603050405020304" pitchFamily="18" charset="0"/>
                          <a:ea typeface="+mn-ea"/>
                          <a:cs typeface="Times New Roman" panose="02020603050405020304" pitchFamily="18" charset="0"/>
                        </a:rPr>
                        <a:t>quanxue</a:t>
                      </a:r>
                      <a:r>
                        <a:rPr kumimoji="0" lang="en-IN" sz="1200" kern="1200" dirty="0">
                          <a:solidFill>
                            <a:schemeClr val="dk1"/>
                          </a:solidFill>
                          <a:effectLst/>
                          <a:latin typeface="Times New Roman" panose="02020603050405020304" pitchFamily="18" charset="0"/>
                          <a:ea typeface="+mn-ea"/>
                          <a:cs typeface="Times New Roman" panose="02020603050405020304" pitchFamily="18" charset="0"/>
                        </a:rPr>
                        <a:t> </a:t>
                      </a:r>
                      <a:r>
                        <a:rPr kumimoji="0" lang="en-IN" sz="1200" kern="1200" dirty="0" err="1">
                          <a:solidFill>
                            <a:schemeClr val="dk1"/>
                          </a:solidFill>
                          <a:effectLst/>
                          <a:latin typeface="Times New Roman" panose="02020603050405020304" pitchFamily="18" charset="0"/>
                          <a:ea typeface="+mn-ea"/>
                          <a:cs typeface="Times New Roman" panose="02020603050405020304" pitchFamily="18" charset="0"/>
                        </a:rPr>
                        <a:t>gao</a:t>
                      </a:r>
                      <a:r>
                        <a:rPr kumimoji="0" lang="en-IN" sz="1200" kern="1200" dirty="0">
                          <a:solidFill>
                            <a:schemeClr val="dk1"/>
                          </a:solidFill>
                          <a:effectLst/>
                          <a:latin typeface="Times New Roman" panose="02020603050405020304" pitchFamily="18" charset="0"/>
                          <a:ea typeface="+mn-ea"/>
                          <a:cs typeface="Times New Roman" panose="02020603050405020304" pitchFamily="18" charset="0"/>
                        </a:rPr>
                        <a:t> – </a:t>
                      </a:r>
                      <a:r>
                        <a:rPr kumimoji="0" lang="en-US" sz="1200" kern="1200" dirty="0">
                          <a:solidFill>
                            <a:schemeClr val="dk1"/>
                          </a:solidFill>
                          <a:effectLst/>
                          <a:latin typeface="Times New Roman" panose="02020603050405020304" pitchFamily="18" charset="0"/>
                          <a:ea typeface="+mn-ea"/>
                          <a:cs typeface="Times New Roman" panose="02020603050405020304" pitchFamily="18" charset="0"/>
                        </a:rPr>
                        <a:t>Consistent Embedded GAN for Image-to-Image Translation,</a:t>
                      </a:r>
                      <a:r>
                        <a:rPr kumimoji="0" lang="en-IN" sz="1200" kern="1200" dirty="0">
                          <a:solidFill>
                            <a:schemeClr val="dk1"/>
                          </a:solidFill>
                          <a:effectLst/>
                          <a:latin typeface="Times New Roman" panose="02020603050405020304" pitchFamily="18" charset="0"/>
                          <a:ea typeface="+mn-ea"/>
                          <a:cs typeface="Times New Roman" panose="02020603050405020304" pitchFamily="18" charset="0"/>
                        </a:rPr>
                        <a:t>-2019</a:t>
                      </a:r>
                      <a:endParaRPr lang="en-IN" sz="1200" dirty="0">
                        <a:latin typeface="Times New Roman" panose="02020603050405020304" pitchFamily="18" charset="0"/>
                        <a:cs typeface="Times New Roman" panose="02020603050405020304" pitchFamily="18" charset="0"/>
                      </a:endParaRPr>
                    </a:p>
                  </a:txBody>
                  <a:tcPr/>
                </a:tc>
                <a:tc>
                  <a:txBody>
                    <a:bodyPr/>
                    <a:lstStyle/>
                    <a:p>
                      <a:pPr marL="171450" indent="-171450" algn="l">
                        <a:lnSpc>
                          <a:spcPct val="107000"/>
                        </a:lnSpc>
                        <a:spcAft>
                          <a:spcPts val="800"/>
                        </a:spcAft>
                        <a:buFont typeface="Arial" panose="020B0604020202020204" pitchFamily="34" charset="0"/>
                        <a:buChar char="•"/>
                      </a:pPr>
                      <a:r>
                        <a:rPr lang="en-IN" sz="1200" dirty="0">
                          <a:effectLst/>
                          <a:latin typeface="Times New Roman" panose="02020603050405020304" pitchFamily="18" charset="0"/>
                          <a:ea typeface="Calibri" panose="020F0502020204030204" pitchFamily="34" charset="0"/>
                          <a:cs typeface="Times New Roman" panose="02020603050405020304" pitchFamily="18" charset="0"/>
                        </a:rPr>
                        <a:t>Proposed an image-to-image translation model by combining GAN and latent space learning to arrive at Consistent Embedded Generative Adversarial Networks generating both realistic and diverse images. </a:t>
                      </a:r>
                    </a:p>
                    <a:p>
                      <a:pPr marL="171450" indent="-171450" algn="l">
                        <a:lnSpc>
                          <a:spcPct val="107000"/>
                        </a:lnSpc>
                        <a:spcAft>
                          <a:spcPts val="800"/>
                        </a:spcAft>
                        <a:buFont typeface="Arial" panose="020B0604020202020204" pitchFamily="34" charset="0"/>
                        <a:buChar char="•"/>
                      </a:pPr>
                      <a:r>
                        <a:rPr lang="en-IN" sz="1200" dirty="0">
                          <a:effectLst/>
                          <a:latin typeface="Times New Roman" panose="02020603050405020304" pitchFamily="18" charset="0"/>
                          <a:ea typeface="Calibri" panose="020F0502020204030204" pitchFamily="34" charset="0"/>
                          <a:cs typeface="Times New Roman" panose="02020603050405020304" pitchFamily="18" charset="0"/>
                        </a:rPr>
                        <a:t>It captures the full distribution of potential multiple modes of results by enforcing tight connections in both the real image space and latent space.</a:t>
                      </a:r>
                    </a:p>
                  </a:txBody>
                  <a:tcPr marL="68580" marR="68580" marT="0" marB="0"/>
                </a:tc>
                <a:tc>
                  <a:txBody>
                    <a:bodyPr/>
                    <a:lstStyle/>
                    <a:p>
                      <a:pPr marL="171450" indent="-171450" algn="l">
                        <a:lnSpc>
                          <a:spcPct val="107000"/>
                        </a:lnSpc>
                        <a:spcAft>
                          <a:spcPts val="800"/>
                        </a:spcAft>
                        <a:buFont typeface="Arial" panose="020B0604020202020204" pitchFamily="34" charset="0"/>
                        <a:buChar char="•"/>
                      </a:pPr>
                      <a:r>
                        <a:rPr lang="en-IN" sz="1200" dirty="0">
                          <a:effectLst/>
                          <a:latin typeface="Times New Roman" panose="02020603050405020304" pitchFamily="18" charset="0"/>
                          <a:ea typeface="Calibri" panose="020F0502020204030204" pitchFamily="34" charset="0"/>
                          <a:cs typeface="Times New Roman" panose="02020603050405020304" pitchFamily="18" charset="0"/>
                        </a:rPr>
                        <a:t>To achieve realism, the discriminator in this model distinguishes the real images and fake images in the latent space to alleviate the impact of the redundancy and noise in generated images.</a:t>
                      </a:r>
                    </a:p>
                    <a:p>
                      <a:pPr marL="171450" indent="-171450" algn="l">
                        <a:lnSpc>
                          <a:spcPct val="107000"/>
                        </a:lnSpc>
                        <a:spcAft>
                          <a:spcPts val="800"/>
                        </a:spcAft>
                        <a:buFont typeface="Arial" panose="020B0604020202020204" pitchFamily="34" charset="0"/>
                        <a:buChar char="•"/>
                      </a:pPr>
                      <a:r>
                        <a:rPr lang="en-IN" sz="1200" dirty="0">
                          <a:effectLst/>
                          <a:latin typeface="Times New Roman" panose="02020603050405020304" pitchFamily="18" charset="0"/>
                          <a:ea typeface="Calibri" panose="020F0502020204030204" pitchFamily="34" charset="0"/>
                          <a:cs typeface="Times New Roman" panose="02020603050405020304" pitchFamily="18" charset="0"/>
                        </a:rPr>
                        <a:t>The ability of the model to produce more diverse and realistic results is strengthened by learning a low-dimensional latent code due to the multiple distribution in the latent space.</a:t>
                      </a:r>
                    </a:p>
                  </a:txBody>
                  <a:tcPr marL="68580" marR="68580" marT="0" marB="0"/>
                </a:tc>
                <a:tc>
                  <a:txBody>
                    <a:bodyPr/>
                    <a:lstStyle/>
                    <a:p>
                      <a:pPr marL="171450" indent="-171450" algn="l">
                        <a:lnSpc>
                          <a:spcPct val="107000"/>
                        </a:lnSpc>
                        <a:spcAft>
                          <a:spcPts val="800"/>
                        </a:spcAft>
                        <a:buFont typeface="Arial" panose="020B0604020202020204" pitchFamily="34" charset="0"/>
                        <a:buChar char="•"/>
                      </a:pPr>
                      <a:r>
                        <a:rPr lang="en-IN" sz="1200" dirty="0">
                          <a:effectLst/>
                          <a:latin typeface="Times New Roman" panose="02020603050405020304" pitchFamily="18" charset="0"/>
                          <a:ea typeface="Calibri" panose="020F0502020204030204" pitchFamily="34" charset="0"/>
                          <a:cs typeface="Times New Roman" panose="02020603050405020304" pitchFamily="18" charset="0"/>
                        </a:rPr>
                        <a:t>Focused on generating a single result conditioned on the input and assumed a deterministic or unimodal mapping. </a:t>
                      </a:r>
                    </a:p>
                    <a:p>
                      <a:pPr marL="171450" indent="-171450" algn="l">
                        <a:lnSpc>
                          <a:spcPct val="107000"/>
                        </a:lnSpc>
                        <a:spcAft>
                          <a:spcPts val="800"/>
                        </a:spcAft>
                        <a:buFont typeface="Arial" panose="020B0604020202020204" pitchFamily="34" charset="0"/>
                        <a:buChar char="•"/>
                      </a:pPr>
                      <a:r>
                        <a:rPr lang="en-IN" sz="1200" dirty="0">
                          <a:effectLst/>
                          <a:latin typeface="Times New Roman" panose="02020603050405020304" pitchFamily="18" charset="0"/>
                          <a:ea typeface="Calibri" panose="020F0502020204030204" pitchFamily="34" charset="0"/>
                          <a:cs typeface="Times New Roman" panose="02020603050405020304" pitchFamily="18" charset="0"/>
                        </a:rPr>
                        <a:t>Failed to capture the full distribution of possible outputs. Evaluation based on AMT – Amazon Mechanical Turk Perpetual Study is subjective to human errors.</a:t>
                      </a:r>
                    </a:p>
                  </a:txBody>
                  <a:tcPr marL="68580" marR="68580" marT="0" marB="0"/>
                </a:tc>
                <a:extLst>
                  <a:ext uri="{0D108BD9-81ED-4DB2-BD59-A6C34878D82A}">
                    <a16:rowId xmlns:a16="http://schemas.microsoft.com/office/drawing/2014/main" val="86614774"/>
                  </a:ext>
                </a:extLst>
              </a:tr>
              <a:tr h="370840">
                <a:tc>
                  <a:txBody>
                    <a:bodyPr/>
                    <a:lstStyle/>
                    <a:p>
                      <a:pPr algn="l"/>
                      <a:r>
                        <a:rPr kumimoji="0" lang="en-IN" sz="1200" kern="1200" dirty="0" err="1">
                          <a:solidFill>
                            <a:schemeClr val="dk1"/>
                          </a:solidFill>
                          <a:effectLst/>
                          <a:latin typeface="Times New Roman" panose="02020603050405020304" pitchFamily="18" charset="0"/>
                          <a:ea typeface="+mn-ea"/>
                          <a:cs typeface="Times New Roman" panose="02020603050405020304" pitchFamily="18" charset="0"/>
                        </a:rPr>
                        <a:t>Taewon</a:t>
                      </a:r>
                      <a:r>
                        <a:rPr kumimoji="0" lang="en-IN" sz="1200" kern="1200" dirty="0">
                          <a:solidFill>
                            <a:schemeClr val="dk1"/>
                          </a:solidFill>
                          <a:effectLst/>
                          <a:latin typeface="Times New Roman" panose="02020603050405020304" pitchFamily="18" charset="0"/>
                          <a:ea typeface="+mn-ea"/>
                          <a:cs typeface="Times New Roman" panose="02020603050405020304" pitchFamily="18" charset="0"/>
                        </a:rPr>
                        <a:t> Kang, Kwang </a:t>
                      </a:r>
                      <a:r>
                        <a:rPr kumimoji="0" lang="en-IN" sz="1200" kern="1200" dirty="0" err="1">
                          <a:solidFill>
                            <a:schemeClr val="dk1"/>
                          </a:solidFill>
                          <a:effectLst/>
                          <a:latin typeface="Times New Roman" panose="02020603050405020304" pitchFamily="18" charset="0"/>
                          <a:ea typeface="+mn-ea"/>
                          <a:cs typeface="Times New Roman" panose="02020603050405020304" pitchFamily="18" charset="0"/>
                        </a:rPr>
                        <a:t>Hee</a:t>
                      </a:r>
                      <a:r>
                        <a:rPr kumimoji="0" lang="en-IN" sz="1200" kern="1200" dirty="0">
                          <a:solidFill>
                            <a:schemeClr val="dk1"/>
                          </a:solidFill>
                          <a:effectLst/>
                          <a:latin typeface="Times New Roman" panose="02020603050405020304" pitchFamily="18" charset="0"/>
                          <a:ea typeface="+mn-ea"/>
                          <a:cs typeface="Times New Roman" panose="02020603050405020304" pitchFamily="18" charset="0"/>
                        </a:rPr>
                        <a:t> Lee - Unsupervised Image-to-Image Translation with Self-Attention Networks 2020</a:t>
                      </a:r>
                      <a:endParaRPr lang="en-IN" sz="1200" dirty="0">
                        <a:latin typeface="Times New Roman" panose="02020603050405020304" pitchFamily="18" charset="0"/>
                        <a:cs typeface="Times New Roman" panose="02020603050405020304" pitchFamily="18" charset="0"/>
                      </a:endParaRPr>
                    </a:p>
                  </a:txBody>
                  <a:tcPr/>
                </a:tc>
                <a:tc>
                  <a:txBody>
                    <a:bodyPr/>
                    <a:lstStyle/>
                    <a:p>
                      <a:pPr marL="171450" indent="-171450" algn="l">
                        <a:buFont typeface="Arial" panose="020B0604020202020204" pitchFamily="34" charset="0"/>
                        <a:buChar char="•"/>
                      </a:pPr>
                      <a:r>
                        <a:rPr kumimoji="0" lang="en-IN" sz="1200" kern="1200" dirty="0">
                          <a:solidFill>
                            <a:schemeClr val="dk1"/>
                          </a:solidFill>
                          <a:effectLst/>
                          <a:latin typeface="Times New Roman" panose="02020603050405020304" pitchFamily="18" charset="0"/>
                          <a:ea typeface="+mn-ea"/>
                          <a:cs typeface="Times New Roman" panose="02020603050405020304" pitchFamily="18" charset="0"/>
                        </a:rPr>
                        <a:t>Adopted the self-attention network thus producing better results than the convolution-based GAN. </a:t>
                      </a:r>
                    </a:p>
                    <a:p>
                      <a:pPr marL="171450" indent="-171450" algn="l">
                        <a:buFont typeface="Arial" panose="020B0604020202020204" pitchFamily="34" charset="0"/>
                        <a:buChar char="•"/>
                      </a:pPr>
                      <a:r>
                        <a:rPr kumimoji="0" lang="en-IN" sz="1200" kern="1200" dirty="0">
                          <a:solidFill>
                            <a:schemeClr val="dk1"/>
                          </a:solidFill>
                          <a:effectLst/>
                          <a:latin typeface="Times New Roman" panose="02020603050405020304" pitchFamily="18" charset="0"/>
                          <a:ea typeface="+mn-ea"/>
                          <a:cs typeface="Times New Roman" panose="02020603050405020304" pitchFamily="18" charset="0"/>
                        </a:rPr>
                        <a:t>Verified the effectiveness of the self-attention network in unsupervised image-to-image translation tasks. </a:t>
                      </a:r>
                    </a:p>
                    <a:p>
                      <a:pPr marL="171450" indent="-171450" algn="l">
                        <a:buFont typeface="Arial" panose="020B0604020202020204" pitchFamily="34" charset="0"/>
                        <a:buChar char="•"/>
                      </a:pPr>
                      <a:r>
                        <a:rPr kumimoji="0" lang="en-IN" sz="1200" kern="1200" dirty="0">
                          <a:solidFill>
                            <a:schemeClr val="dk1"/>
                          </a:solidFill>
                          <a:effectLst/>
                          <a:latin typeface="Times New Roman" panose="02020603050405020304" pitchFamily="18" charset="0"/>
                          <a:ea typeface="+mn-ea"/>
                          <a:cs typeface="Times New Roman" panose="02020603050405020304" pitchFamily="18" charset="0"/>
                        </a:rPr>
                        <a:t>Accomplishes the transformation from a source domain to a target domain given unpaired training data.</a:t>
                      </a:r>
                    </a:p>
                  </a:txBody>
                  <a:tcPr/>
                </a:tc>
                <a:tc>
                  <a:txBody>
                    <a:bodyPr/>
                    <a:lstStyle/>
                    <a:p>
                      <a:pPr marL="171450" indent="-171450" algn="l">
                        <a:buFont typeface="Arial" panose="020B0604020202020204" pitchFamily="34" charset="0"/>
                        <a:buChar char="•"/>
                      </a:pPr>
                      <a:r>
                        <a:rPr kumimoji="0" lang="en-IN" sz="1200" kern="1200" dirty="0">
                          <a:solidFill>
                            <a:schemeClr val="dk1"/>
                          </a:solidFill>
                          <a:effectLst/>
                          <a:latin typeface="Times New Roman" panose="02020603050405020304" pitchFamily="18" charset="0"/>
                          <a:ea typeface="+mn-ea"/>
                          <a:cs typeface="Times New Roman" panose="02020603050405020304" pitchFamily="18" charset="0"/>
                        </a:rPr>
                        <a:t>Long range dependency helps to not only capture strong geometric change but also generate details using cues from all feature locations.</a:t>
                      </a:r>
                    </a:p>
                    <a:p>
                      <a:pPr marL="171450" indent="-171450" algn="l">
                        <a:buFont typeface="Arial" panose="020B0604020202020204" pitchFamily="34" charset="0"/>
                        <a:buChar char="•"/>
                      </a:pPr>
                      <a:r>
                        <a:rPr kumimoji="0" lang="en-IN" sz="1200" kern="1200" dirty="0">
                          <a:solidFill>
                            <a:schemeClr val="dk1"/>
                          </a:solidFill>
                          <a:effectLst/>
                          <a:latin typeface="Times New Roman" panose="02020603050405020304" pitchFamily="18" charset="0"/>
                          <a:ea typeface="+mn-ea"/>
                          <a:cs typeface="Times New Roman" panose="02020603050405020304" pitchFamily="18" charset="0"/>
                        </a:rPr>
                        <a:t>The discriminator can accurately enforce complicated geometric constraints on the global image structure</a:t>
                      </a:r>
                    </a:p>
                    <a:p>
                      <a:pPr marL="171450" indent="-171450" algn="l">
                        <a:buFont typeface="Arial" panose="020B0604020202020204" pitchFamily="34" charset="0"/>
                        <a:buChar char="•"/>
                      </a:pPr>
                      <a:r>
                        <a:rPr kumimoji="0" lang="en-IN" sz="1200" kern="1200" dirty="0">
                          <a:solidFill>
                            <a:schemeClr val="dk1"/>
                          </a:solidFill>
                          <a:effectLst/>
                          <a:latin typeface="Times New Roman" panose="02020603050405020304" pitchFamily="18" charset="0"/>
                          <a:ea typeface="+mn-ea"/>
                          <a:cs typeface="Times New Roman" panose="02020603050405020304" pitchFamily="18" charset="0"/>
                        </a:rPr>
                        <a:t>Has overcome the limitations of  </a:t>
                      </a:r>
                      <a:r>
                        <a:rPr kumimoji="0" lang="en-IN" sz="1200" kern="1200" dirty="0" err="1">
                          <a:solidFill>
                            <a:schemeClr val="dk1"/>
                          </a:solidFill>
                          <a:effectLst/>
                          <a:latin typeface="Times New Roman" panose="02020603050405020304" pitchFamily="18" charset="0"/>
                          <a:ea typeface="+mn-ea"/>
                          <a:cs typeface="Times New Roman" panose="02020603050405020304" pitchFamily="18" charset="0"/>
                        </a:rPr>
                        <a:t>CycleGAN</a:t>
                      </a:r>
                      <a:r>
                        <a:rPr kumimoji="0" lang="en-IN" sz="1200" kern="1200" dirty="0">
                          <a:solidFill>
                            <a:schemeClr val="dk1"/>
                          </a:solidFill>
                          <a:effectLst/>
                          <a:latin typeface="Times New Roman" panose="02020603050405020304" pitchFamily="18" charset="0"/>
                          <a:ea typeface="+mn-ea"/>
                          <a:cs typeface="Times New Roman" panose="02020603050405020304" pitchFamily="18" charset="0"/>
                        </a:rPr>
                        <a:t>, the most representative unsupervised image translation method, by changing the high-level semantic meaning.</a:t>
                      </a:r>
                    </a:p>
                    <a:p>
                      <a:pPr algn="l"/>
                      <a:endParaRPr lang="en-IN" sz="1200" dirty="0">
                        <a:latin typeface="Times New Roman" panose="02020603050405020304" pitchFamily="18" charset="0"/>
                        <a:cs typeface="Times New Roman" panose="02020603050405020304" pitchFamily="18" charset="0"/>
                      </a:endParaRPr>
                    </a:p>
                  </a:txBody>
                  <a:tcPr/>
                </a:tc>
                <a:tc>
                  <a:txBody>
                    <a:bodyPr/>
                    <a:lstStyle/>
                    <a:p>
                      <a:pPr marL="171450" indent="-171450" algn="l">
                        <a:buFont typeface="Arial" panose="020B0604020202020204" pitchFamily="34" charset="0"/>
                        <a:buChar char="•"/>
                      </a:pPr>
                      <a:r>
                        <a:rPr kumimoji="0" lang="en-IN" sz="1200" kern="1200" dirty="0">
                          <a:solidFill>
                            <a:schemeClr val="dk1"/>
                          </a:solidFill>
                          <a:effectLst/>
                          <a:latin typeface="Times New Roman" panose="02020603050405020304" pitchFamily="18" charset="0"/>
                          <a:ea typeface="+mn-ea"/>
                          <a:cs typeface="Times New Roman" panose="02020603050405020304" pitchFamily="18" charset="0"/>
                        </a:rPr>
                        <a:t>It fails to capture strong geometric changes between domains, or it produces unsatisfactory results for complex scenes, compared to local texture mapping tasks such as style transfer.</a:t>
                      </a:r>
                      <a:endParaRPr lang="en-IN"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495448241"/>
                  </a:ext>
                </a:extLst>
              </a:tr>
            </a:tbl>
          </a:graphicData>
        </a:graphic>
      </p:graphicFrame>
    </p:spTree>
    <p:extLst>
      <p:ext uri="{BB962C8B-B14F-4D97-AF65-F5344CB8AC3E}">
        <p14:creationId xmlns:p14="http://schemas.microsoft.com/office/powerpoint/2010/main" val="41410787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F9BEC8-57F8-4C84-9B91-69933A9C9CC5}"/>
              </a:ext>
            </a:extLst>
          </p:cNvPr>
          <p:cNvSpPr>
            <a:spLocks noGrp="1"/>
          </p:cNvSpPr>
          <p:nvPr>
            <p:ph type="title"/>
          </p:nvPr>
        </p:nvSpPr>
        <p:spPr>
          <a:xfrm>
            <a:off x="425254" y="271963"/>
            <a:ext cx="11582400" cy="838200"/>
          </a:xfrm>
        </p:spPr>
        <p:txBody>
          <a:bodyPr/>
          <a:lstStyle/>
          <a:p>
            <a:r>
              <a:rPr lang="en-IN" b="1" dirty="0">
                <a:effectLst/>
                <a:latin typeface="Times New Roman" panose="02020603050405020304" pitchFamily="18" charset="0"/>
                <a:cs typeface="Times New Roman" panose="02020603050405020304" pitchFamily="18" charset="0"/>
              </a:rPr>
              <a:t>RELATED WORKS</a:t>
            </a:r>
            <a:endParaRPr lang="en-IN" dirty="0"/>
          </a:p>
        </p:txBody>
      </p:sp>
      <p:graphicFrame>
        <p:nvGraphicFramePr>
          <p:cNvPr id="7" name="Table 7">
            <a:extLst>
              <a:ext uri="{FF2B5EF4-FFF2-40B4-BE49-F238E27FC236}">
                <a16:creationId xmlns:a16="http://schemas.microsoft.com/office/drawing/2014/main" id="{FBCEF0DF-3EF3-49DD-B65C-D94AFB8BD3AE}"/>
              </a:ext>
            </a:extLst>
          </p:cNvPr>
          <p:cNvGraphicFramePr>
            <a:graphicFrameLocks noGrp="1"/>
          </p:cNvGraphicFramePr>
          <p:nvPr>
            <p:ph idx="1"/>
            <p:extLst>
              <p:ext uri="{D42A27DB-BD31-4B8C-83A1-F6EECF244321}">
                <p14:modId xmlns:p14="http://schemas.microsoft.com/office/powerpoint/2010/main" val="3974087487"/>
              </p:ext>
            </p:extLst>
          </p:nvPr>
        </p:nvGraphicFramePr>
        <p:xfrm>
          <a:off x="304800" y="1431615"/>
          <a:ext cx="11582400" cy="5073142"/>
        </p:xfrm>
        <a:graphic>
          <a:graphicData uri="http://schemas.openxmlformats.org/drawingml/2006/table">
            <a:tbl>
              <a:tblPr firstRow="1" bandRow="1">
                <a:tableStyleId>{5C22544A-7EE6-4342-B048-85BDC9FD1C3A}</a:tableStyleId>
              </a:tblPr>
              <a:tblGrid>
                <a:gridCol w="2478202">
                  <a:extLst>
                    <a:ext uri="{9D8B030D-6E8A-4147-A177-3AD203B41FA5}">
                      <a16:colId xmlns:a16="http://schemas.microsoft.com/office/drawing/2014/main" val="2791839475"/>
                    </a:ext>
                  </a:extLst>
                </a:gridCol>
                <a:gridCol w="3312998">
                  <a:extLst>
                    <a:ext uri="{9D8B030D-6E8A-4147-A177-3AD203B41FA5}">
                      <a16:colId xmlns:a16="http://schemas.microsoft.com/office/drawing/2014/main" val="4014145888"/>
                    </a:ext>
                  </a:extLst>
                </a:gridCol>
                <a:gridCol w="2895600">
                  <a:extLst>
                    <a:ext uri="{9D8B030D-6E8A-4147-A177-3AD203B41FA5}">
                      <a16:colId xmlns:a16="http://schemas.microsoft.com/office/drawing/2014/main" val="1941256903"/>
                    </a:ext>
                  </a:extLst>
                </a:gridCol>
                <a:gridCol w="2895600">
                  <a:extLst>
                    <a:ext uri="{9D8B030D-6E8A-4147-A177-3AD203B41FA5}">
                      <a16:colId xmlns:a16="http://schemas.microsoft.com/office/drawing/2014/main" val="2572517560"/>
                    </a:ext>
                  </a:extLst>
                </a:gridCol>
              </a:tblGrid>
              <a:tr h="370840">
                <a:tc>
                  <a:txBody>
                    <a:bodyPr/>
                    <a:lstStyle/>
                    <a:p>
                      <a:pPr algn="ctr"/>
                      <a:r>
                        <a:rPr lang="en-IN" dirty="0">
                          <a:latin typeface="Times New Roman" panose="02020603050405020304" pitchFamily="18" charset="0"/>
                          <a:cs typeface="Times New Roman" panose="02020603050405020304" pitchFamily="18" charset="0"/>
                        </a:rPr>
                        <a:t>Author/Publication Year</a:t>
                      </a:r>
                    </a:p>
                  </a:txBody>
                  <a:tcPr/>
                </a:tc>
                <a:tc>
                  <a:txBody>
                    <a:bodyPr/>
                    <a:lstStyle/>
                    <a:p>
                      <a:pPr algn="ctr"/>
                      <a:r>
                        <a:rPr lang="en-IN" dirty="0">
                          <a:latin typeface="Times New Roman" panose="02020603050405020304" pitchFamily="18" charset="0"/>
                          <a:cs typeface="Times New Roman" panose="02020603050405020304" pitchFamily="18" charset="0"/>
                        </a:rPr>
                        <a:t>Methodology</a:t>
                      </a:r>
                    </a:p>
                  </a:txBody>
                  <a:tcPr/>
                </a:tc>
                <a:tc>
                  <a:txBody>
                    <a:bodyPr/>
                    <a:lstStyle/>
                    <a:p>
                      <a:pPr algn="ctr"/>
                      <a:r>
                        <a:rPr lang="en-IN" dirty="0">
                          <a:latin typeface="Times New Roman" panose="02020603050405020304" pitchFamily="18" charset="0"/>
                          <a:cs typeface="Times New Roman" panose="02020603050405020304" pitchFamily="18" charset="0"/>
                        </a:rPr>
                        <a:t>Advantages</a:t>
                      </a:r>
                    </a:p>
                  </a:txBody>
                  <a:tcPr/>
                </a:tc>
                <a:tc>
                  <a:txBody>
                    <a:bodyPr/>
                    <a:lstStyle/>
                    <a:p>
                      <a:pPr algn="ctr"/>
                      <a:r>
                        <a:rPr lang="en-IN" dirty="0">
                          <a:latin typeface="Times New Roman" panose="02020603050405020304" pitchFamily="18" charset="0"/>
                          <a:cs typeface="Times New Roman" panose="02020603050405020304" pitchFamily="18" charset="0"/>
                        </a:rPr>
                        <a:t>Limitations</a:t>
                      </a:r>
                    </a:p>
                  </a:txBody>
                  <a:tcPr/>
                </a:tc>
                <a:extLst>
                  <a:ext uri="{0D108BD9-81ED-4DB2-BD59-A6C34878D82A}">
                    <a16:rowId xmlns:a16="http://schemas.microsoft.com/office/drawing/2014/main" val="501665754"/>
                  </a:ext>
                </a:extLst>
              </a:tr>
              <a:tr h="370840">
                <a:tc>
                  <a:txBody>
                    <a:bodyPr/>
                    <a:lstStyle/>
                    <a:p>
                      <a:pPr algn="l"/>
                      <a:r>
                        <a:rPr kumimoji="0" lang="en-IN" sz="1200" kern="1200" dirty="0">
                          <a:solidFill>
                            <a:schemeClr val="dk1"/>
                          </a:solidFill>
                          <a:effectLst/>
                          <a:latin typeface="Times New Roman" panose="02020603050405020304" pitchFamily="18" charset="0"/>
                          <a:ea typeface="+mn-ea"/>
                          <a:cs typeface="Times New Roman" panose="02020603050405020304" pitchFamily="18" charset="0"/>
                        </a:rPr>
                        <a:t>Hajar </a:t>
                      </a:r>
                      <a:r>
                        <a:rPr kumimoji="0" lang="en-IN" sz="1200" kern="1200" dirty="0" err="1">
                          <a:solidFill>
                            <a:schemeClr val="dk1"/>
                          </a:solidFill>
                          <a:effectLst/>
                          <a:latin typeface="Times New Roman" panose="02020603050405020304" pitchFamily="18" charset="0"/>
                          <a:ea typeface="+mn-ea"/>
                          <a:cs typeface="Times New Roman" panose="02020603050405020304" pitchFamily="18" charset="0"/>
                        </a:rPr>
                        <a:t>Emami</a:t>
                      </a:r>
                      <a:r>
                        <a:rPr kumimoji="0" lang="en-IN" sz="1200" kern="1200" dirty="0">
                          <a:solidFill>
                            <a:schemeClr val="dk1"/>
                          </a:solidFill>
                          <a:effectLst/>
                          <a:latin typeface="Times New Roman" panose="02020603050405020304" pitchFamily="18" charset="0"/>
                          <a:ea typeface="+mn-ea"/>
                          <a:cs typeface="Times New Roman" panose="02020603050405020304" pitchFamily="18" charset="0"/>
                        </a:rPr>
                        <a:t>, Majid Moradi </a:t>
                      </a:r>
                      <a:r>
                        <a:rPr kumimoji="0" lang="en-IN" sz="1200" kern="1200" dirty="0" err="1">
                          <a:solidFill>
                            <a:schemeClr val="dk1"/>
                          </a:solidFill>
                          <a:effectLst/>
                          <a:latin typeface="Times New Roman" panose="02020603050405020304" pitchFamily="18" charset="0"/>
                          <a:ea typeface="+mn-ea"/>
                          <a:cs typeface="Times New Roman" panose="02020603050405020304" pitchFamily="18" charset="0"/>
                        </a:rPr>
                        <a:t>Aliabadi</a:t>
                      </a:r>
                      <a:r>
                        <a:rPr kumimoji="0" lang="en-IN" sz="1200" kern="1200" dirty="0">
                          <a:solidFill>
                            <a:schemeClr val="dk1"/>
                          </a:solidFill>
                          <a:effectLst/>
                          <a:latin typeface="Times New Roman" panose="02020603050405020304" pitchFamily="18" charset="0"/>
                          <a:ea typeface="+mn-ea"/>
                          <a:cs typeface="Times New Roman" panose="02020603050405020304" pitchFamily="18" charset="0"/>
                        </a:rPr>
                        <a:t>, Ming Dong, and </a:t>
                      </a:r>
                      <a:r>
                        <a:rPr kumimoji="0" lang="en-IN" sz="1200" kern="1200" dirty="0" err="1">
                          <a:solidFill>
                            <a:schemeClr val="dk1"/>
                          </a:solidFill>
                          <a:effectLst/>
                          <a:latin typeface="Times New Roman" panose="02020603050405020304" pitchFamily="18" charset="0"/>
                          <a:ea typeface="+mn-ea"/>
                          <a:cs typeface="Times New Roman" panose="02020603050405020304" pitchFamily="18" charset="0"/>
                        </a:rPr>
                        <a:t>Ratna</a:t>
                      </a:r>
                      <a:r>
                        <a:rPr kumimoji="0" lang="en-IN" sz="1200" kern="1200" dirty="0">
                          <a:solidFill>
                            <a:schemeClr val="dk1"/>
                          </a:solidFill>
                          <a:effectLst/>
                          <a:latin typeface="Times New Roman" panose="02020603050405020304" pitchFamily="18" charset="0"/>
                          <a:ea typeface="+mn-ea"/>
                          <a:cs typeface="Times New Roman" panose="02020603050405020304" pitchFamily="18" charset="0"/>
                        </a:rPr>
                        <a:t> Babu </a:t>
                      </a:r>
                      <a:r>
                        <a:rPr kumimoji="0" lang="en-IN" sz="1200" kern="1200" dirty="0" err="1">
                          <a:solidFill>
                            <a:schemeClr val="dk1"/>
                          </a:solidFill>
                          <a:effectLst/>
                          <a:latin typeface="Times New Roman" panose="02020603050405020304" pitchFamily="18" charset="0"/>
                          <a:ea typeface="+mn-ea"/>
                          <a:cs typeface="Times New Roman" panose="02020603050405020304" pitchFamily="18" charset="0"/>
                        </a:rPr>
                        <a:t>Chinnam</a:t>
                      </a:r>
                      <a:r>
                        <a:rPr kumimoji="0" lang="en-IN" sz="1200" kern="1200" dirty="0">
                          <a:solidFill>
                            <a:schemeClr val="dk1"/>
                          </a:solidFill>
                          <a:effectLst/>
                          <a:latin typeface="Times New Roman" panose="02020603050405020304" pitchFamily="18" charset="0"/>
                          <a:ea typeface="+mn-ea"/>
                          <a:cs typeface="Times New Roman" panose="02020603050405020304" pitchFamily="18" charset="0"/>
                        </a:rPr>
                        <a:t>  - SPA-GAN: Spatial Attention GAN for Image-to-Image Translation - 2019</a:t>
                      </a:r>
                      <a:endParaRPr lang="en-IN" sz="1200" dirty="0">
                        <a:latin typeface="Times New Roman" panose="02020603050405020304" pitchFamily="18" charset="0"/>
                        <a:cs typeface="Times New Roman" panose="02020603050405020304" pitchFamily="18" charset="0"/>
                      </a:endParaRPr>
                    </a:p>
                  </a:txBody>
                  <a:tcPr/>
                </a:tc>
                <a:tc>
                  <a:txBody>
                    <a:bodyPr/>
                    <a:lstStyle/>
                    <a:p>
                      <a:pPr marL="171450" indent="-171450" algn="l">
                        <a:lnSpc>
                          <a:spcPct val="107000"/>
                        </a:lnSpc>
                        <a:spcAft>
                          <a:spcPts val="800"/>
                        </a:spcAft>
                        <a:buFont typeface="Arial" panose="020B0604020202020204" pitchFamily="34" charset="0"/>
                        <a:buChar char="•"/>
                      </a:pP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Incorporated the attention mechanism into image-to-image translations helping the generative network to attend to the regions of interest and produce more realistic images.</a:t>
                      </a:r>
                    </a:p>
                    <a:p>
                      <a:pPr marL="171450" indent="-171450" algn="l">
                        <a:lnSpc>
                          <a:spcPct val="107000"/>
                        </a:lnSpc>
                        <a:spcAft>
                          <a:spcPts val="800"/>
                        </a:spcAft>
                        <a:buFont typeface="Arial" panose="020B0604020202020204" pitchFamily="34" charset="0"/>
                        <a:buChar char="•"/>
                      </a:pP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Transferred the knowledge from the discriminator to the generator to force it focus on the discriminative areas of the source and the target domains.</a:t>
                      </a:r>
                    </a:p>
                    <a:p>
                      <a:pPr marL="171450" indent="-171450" algn="l">
                        <a:lnSpc>
                          <a:spcPct val="107000"/>
                        </a:lnSpc>
                        <a:spcAft>
                          <a:spcPts val="800"/>
                        </a:spcAft>
                        <a:buFont typeface="Arial" panose="020B0604020202020204" pitchFamily="34" charset="0"/>
                        <a:buChar char="•"/>
                      </a:pP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Attention maps  are also generated which were looped back to the input of the generator. </a:t>
                      </a:r>
                    </a:p>
                  </a:txBody>
                  <a:tcPr marL="68580" marR="68580" marT="0" marB="0"/>
                </a:tc>
                <a:tc>
                  <a:txBody>
                    <a:bodyPr/>
                    <a:lstStyle/>
                    <a:p>
                      <a:pPr marL="171450" indent="-171450" algn="l">
                        <a:lnSpc>
                          <a:spcPct val="107000"/>
                        </a:lnSpc>
                        <a:spcAft>
                          <a:spcPts val="800"/>
                        </a:spcAft>
                        <a:buFont typeface="Arial" panose="020B0604020202020204" pitchFamily="34" charset="0"/>
                        <a:buChar char="•"/>
                      </a:pP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The discriminator network is deployed to highlight the most discriminative regions between real and fake images in addition to the classification. These discriminative regions illustrate the areas where the discriminator focusses on in order to correctly classify the input image.</a:t>
                      </a:r>
                    </a:p>
                    <a:p>
                      <a:pPr marL="171450" indent="-171450" algn="l">
                        <a:lnSpc>
                          <a:spcPct val="107000"/>
                        </a:lnSpc>
                        <a:spcAft>
                          <a:spcPts val="800"/>
                        </a:spcAft>
                        <a:buFont typeface="Arial" panose="020B0604020202020204" pitchFamily="34" charset="0"/>
                        <a:buChar char="•"/>
                      </a:pP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Integrates the adversarial, modified cycle consistency and feature map losses to generate more realistic outputs. </a:t>
                      </a:r>
                    </a:p>
                  </a:txBody>
                  <a:tcPr marL="68580" marR="68580" marT="0" marB="0"/>
                </a:tc>
                <a:tc>
                  <a:txBody>
                    <a:bodyPr/>
                    <a:lstStyle/>
                    <a:p>
                      <a:pPr marL="171450" indent="-171450" algn="l">
                        <a:lnSpc>
                          <a:spcPct val="100000"/>
                        </a:lnSpc>
                        <a:spcAft>
                          <a:spcPts val="800"/>
                        </a:spcAft>
                        <a:buFont typeface="Arial" panose="020B0604020202020204" pitchFamily="34" charset="0"/>
                        <a:buChar char="•"/>
                      </a:pPr>
                      <a:r>
                        <a:rPr lang="en-IN" sz="1200" dirty="0">
                          <a:effectLst/>
                          <a:latin typeface="Times New Roman" panose="02020603050405020304" pitchFamily="18" charset="0"/>
                          <a:ea typeface="Calibri" panose="020F0502020204030204" pitchFamily="34" charset="0"/>
                          <a:cs typeface="Times New Roman" panose="02020603050405020304" pitchFamily="18" charset="0"/>
                        </a:rPr>
                        <a:t>Most data is inherently non – IID and most assumptions of this model are too simplistic like the Euclidean Distance. </a:t>
                      </a:r>
                    </a:p>
                    <a:p>
                      <a:pPr marL="171450" indent="-171450" algn="l">
                        <a:lnSpc>
                          <a:spcPct val="100000"/>
                        </a:lnSpc>
                        <a:spcAft>
                          <a:spcPts val="800"/>
                        </a:spcAft>
                        <a:buFont typeface="Arial" panose="020B0604020202020204" pitchFamily="34" charset="0"/>
                        <a:buChar char="•"/>
                      </a:pPr>
                      <a:r>
                        <a:rPr lang="en-IN" sz="1200" dirty="0">
                          <a:effectLst/>
                          <a:latin typeface="Times New Roman" panose="02020603050405020304" pitchFamily="18" charset="0"/>
                          <a:ea typeface="Calibri" panose="020F0502020204030204" pitchFamily="34" charset="0"/>
                          <a:cs typeface="Times New Roman" panose="02020603050405020304" pitchFamily="18" charset="0"/>
                        </a:rPr>
                        <a:t>Struggles with modelling spatial complexities like interplay of short versus long-distance dependencies. </a:t>
                      </a:r>
                    </a:p>
                    <a:p>
                      <a:pPr>
                        <a:lnSpc>
                          <a:spcPct val="107000"/>
                        </a:lnSpc>
                        <a:spcAft>
                          <a:spcPts val="800"/>
                        </a:spcAft>
                      </a:pPr>
                      <a:r>
                        <a:rPr lang="en-IN" sz="1100" dirty="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tc>
                <a:extLst>
                  <a:ext uri="{0D108BD9-81ED-4DB2-BD59-A6C34878D82A}">
                    <a16:rowId xmlns:a16="http://schemas.microsoft.com/office/drawing/2014/main" val="86614774"/>
                  </a:ext>
                </a:extLst>
              </a:tr>
              <a:tr h="370840">
                <a:tc>
                  <a:txBody>
                    <a:bodyPr/>
                    <a:lstStyle/>
                    <a:p>
                      <a:pPr algn="l"/>
                      <a:r>
                        <a:rPr kumimoji="0" lang="en-US" sz="1200" kern="1200" dirty="0" err="1">
                          <a:solidFill>
                            <a:schemeClr val="dk1"/>
                          </a:solidFill>
                          <a:effectLst/>
                          <a:latin typeface="Times New Roman" panose="02020603050405020304" pitchFamily="18" charset="0"/>
                          <a:ea typeface="+mn-ea"/>
                          <a:cs typeface="Times New Roman" panose="02020603050405020304" pitchFamily="18" charset="0"/>
                        </a:rPr>
                        <a:t>Zili</a:t>
                      </a:r>
                      <a:r>
                        <a:rPr kumimoji="0" lang="en-US" sz="1200" kern="1200" dirty="0">
                          <a:solidFill>
                            <a:schemeClr val="dk1"/>
                          </a:solidFill>
                          <a:effectLst/>
                          <a:latin typeface="Times New Roman" panose="02020603050405020304" pitchFamily="18" charset="0"/>
                          <a:ea typeface="+mn-ea"/>
                          <a:cs typeface="Times New Roman" panose="02020603050405020304" pitchFamily="18" charset="0"/>
                        </a:rPr>
                        <a:t> Yi1, Hao Zhang , Ping Tan , and </a:t>
                      </a:r>
                      <a:r>
                        <a:rPr kumimoji="0" lang="en-US" sz="1200" kern="1200" dirty="0" err="1">
                          <a:solidFill>
                            <a:schemeClr val="dk1"/>
                          </a:solidFill>
                          <a:effectLst/>
                          <a:latin typeface="Times New Roman" panose="02020603050405020304" pitchFamily="18" charset="0"/>
                          <a:ea typeface="+mn-ea"/>
                          <a:cs typeface="Times New Roman" panose="02020603050405020304" pitchFamily="18" charset="0"/>
                        </a:rPr>
                        <a:t>Minglun</a:t>
                      </a:r>
                      <a:r>
                        <a:rPr kumimoji="0" lang="en-US" sz="1200" kern="1200" dirty="0">
                          <a:solidFill>
                            <a:schemeClr val="dk1"/>
                          </a:solidFill>
                          <a:effectLst/>
                          <a:latin typeface="Times New Roman" panose="02020603050405020304" pitchFamily="18" charset="0"/>
                          <a:ea typeface="+mn-ea"/>
                          <a:cs typeface="Times New Roman" panose="02020603050405020304" pitchFamily="18" charset="0"/>
                        </a:rPr>
                        <a:t> Gong - </a:t>
                      </a:r>
                      <a:r>
                        <a:rPr kumimoji="0" lang="en-US" sz="1200" kern="1200" dirty="0" err="1">
                          <a:solidFill>
                            <a:schemeClr val="dk1"/>
                          </a:solidFill>
                          <a:effectLst/>
                          <a:latin typeface="Times New Roman" panose="02020603050405020304" pitchFamily="18" charset="0"/>
                          <a:ea typeface="+mn-ea"/>
                          <a:cs typeface="Times New Roman" panose="02020603050405020304" pitchFamily="18" charset="0"/>
                        </a:rPr>
                        <a:t>DualGAN</a:t>
                      </a:r>
                      <a:r>
                        <a:rPr kumimoji="0" lang="en-US" sz="1200" kern="1200" dirty="0">
                          <a:solidFill>
                            <a:schemeClr val="dk1"/>
                          </a:solidFill>
                          <a:effectLst/>
                          <a:latin typeface="Times New Roman" panose="02020603050405020304" pitchFamily="18" charset="0"/>
                          <a:ea typeface="+mn-ea"/>
                          <a:cs typeface="Times New Roman" panose="02020603050405020304" pitchFamily="18" charset="0"/>
                        </a:rPr>
                        <a:t>: Unsupervised Dual Learning for Image-to-Image Translation – 2017</a:t>
                      </a:r>
                      <a:endParaRPr lang="en-IN" sz="1200" dirty="0">
                        <a:latin typeface="Times New Roman" panose="02020603050405020304" pitchFamily="18" charset="0"/>
                        <a:cs typeface="Times New Roman" panose="02020603050405020304" pitchFamily="18" charset="0"/>
                      </a:endParaRPr>
                    </a:p>
                  </a:txBody>
                  <a:tcPr/>
                </a:tc>
                <a:tc>
                  <a:txBody>
                    <a:bodyPr/>
                    <a:lstStyle/>
                    <a:p>
                      <a:pPr marL="171450" indent="-171450">
                        <a:buFont typeface="Arial" panose="020B0604020202020204" pitchFamily="34" charset="0"/>
                        <a:buChar char="•"/>
                      </a:pPr>
                      <a:r>
                        <a:rPr kumimoji="0" lang="en-IN" sz="1200" kern="1200" dirty="0">
                          <a:solidFill>
                            <a:schemeClr val="dk1"/>
                          </a:solidFill>
                          <a:effectLst/>
                          <a:latin typeface="Times New Roman" panose="02020603050405020304" pitchFamily="18" charset="0"/>
                          <a:ea typeface="+mn-ea"/>
                          <a:cs typeface="Times New Roman" panose="02020603050405020304" pitchFamily="18" charset="0"/>
                        </a:rPr>
                        <a:t>Uses the loss format advocated by Wasserstein GAN rather than the sigmoid cross-entropy loss used in the original GAN.</a:t>
                      </a:r>
                    </a:p>
                    <a:p>
                      <a:pPr marL="171450" indent="-171450">
                        <a:buFont typeface="Arial" panose="020B0604020202020204" pitchFamily="34" charset="0"/>
                        <a:buChar char="•"/>
                      </a:pPr>
                      <a:r>
                        <a:rPr kumimoji="0" lang="en-IN" sz="1200" kern="1200" dirty="0">
                          <a:solidFill>
                            <a:schemeClr val="dk1"/>
                          </a:solidFill>
                          <a:effectLst/>
                          <a:latin typeface="Times New Roman" panose="02020603050405020304" pitchFamily="18" charset="0"/>
                          <a:ea typeface="+mn-ea"/>
                          <a:cs typeface="Times New Roman" panose="02020603050405020304" pitchFamily="18" charset="0"/>
                        </a:rPr>
                        <a:t>L1 distance is adopted to measure the recovery error, which is added to the GAN objective to force the translated samples to obey the domain distribution.</a:t>
                      </a:r>
                    </a:p>
                    <a:p>
                      <a:pPr marL="171450" indent="-171450">
                        <a:buFont typeface="Arial" panose="020B0604020202020204" pitchFamily="34" charset="0"/>
                        <a:buChar char="•"/>
                      </a:pPr>
                      <a:r>
                        <a:rPr kumimoji="0" lang="en-IN" sz="1200" kern="1200" dirty="0" err="1">
                          <a:solidFill>
                            <a:schemeClr val="dk1"/>
                          </a:solidFill>
                          <a:effectLst/>
                          <a:latin typeface="Times New Roman" panose="02020603050405020304" pitchFamily="18" charset="0"/>
                          <a:ea typeface="+mn-ea"/>
                          <a:cs typeface="Times New Roman" panose="02020603050405020304" pitchFamily="18" charset="0"/>
                        </a:rPr>
                        <a:t>DualGAN</a:t>
                      </a:r>
                      <a:r>
                        <a:rPr kumimoji="0" lang="en-IN" sz="1200" kern="1200" dirty="0">
                          <a:solidFill>
                            <a:schemeClr val="dk1"/>
                          </a:solidFill>
                          <a:effectLst/>
                          <a:latin typeface="Times New Roman" panose="02020603050405020304" pitchFamily="18" charset="0"/>
                          <a:ea typeface="+mn-ea"/>
                          <a:cs typeface="Times New Roman" panose="02020603050405020304" pitchFamily="18" charset="0"/>
                        </a:rPr>
                        <a:t> is constructed with identical network architecture for GA and GB. The generator is configured with equal number of </a:t>
                      </a:r>
                      <a:r>
                        <a:rPr kumimoji="0" lang="en-IN" sz="1200" kern="1200" dirty="0" err="1">
                          <a:solidFill>
                            <a:schemeClr val="dk1"/>
                          </a:solidFill>
                          <a:effectLst/>
                          <a:latin typeface="Times New Roman" panose="02020603050405020304" pitchFamily="18" charset="0"/>
                          <a:ea typeface="+mn-ea"/>
                          <a:cs typeface="Times New Roman" panose="02020603050405020304" pitchFamily="18" charset="0"/>
                        </a:rPr>
                        <a:t>downsampling</a:t>
                      </a:r>
                      <a:r>
                        <a:rPr kumimoji="0" lang="en-IN" sz="1200" kern="1200" dirty="0">
                          <a:solidFill>
                            <a:schemeClr val="dk1"/>
                          </a:solidFill>
                          <a:effectLst/>
                          <a:latin typeface="Times New Roman" panose="02020603050405020304" pitchFamily="18" charset="0"/>
                          <a:ea typeface="+mn-ea"/>
                          <a:cs typeface="Times New Roman" panose="02020603050405020304" pitchFamily="18" charset="0"/>
                        </a:rPr>
                        <a:t> (pooling) and </a:t>
                      </a:r>
                      <a:r>
                        <a:rPr kumimoji="0" lang="en-IN" sz="1200" kern="1200" dirty="0" err="1">
                          <a:solidFill>
                            <a:schemeClr val="dk1"/>
                          </a:solidFill>
                          <a:effectLst/>
                          <a:latin typeface="Times New Roman" panose="02020603050405020304" pitchFamily="18" charset="0"/>
                          <a:ea typeface="+mn-ea"/>
                          <a:cs typeface="Times New Roman" panose="02020603050405020304" pitchFamily="18" charset="0"/>
                        </a:rPr>
                        <a:t>upsampling</a:t>
                      </a:r>
                      <a:r>
                        <a:rPr kumimoji="0" lang="en-IN" sz="1200" kern="1200" dirty="0">
                          <a:solidFill>
                            <a:schemeClr val="dk1"/>
                          </a:solidFill>
                          <a:effectLst/>
                          <a:latin typeface="Times New Roman" panose="02020603050405020304" pitchFamily="18" charset="0"/>
                          <a:ea typeface="+mn-ea"/>
                          <a:cs typeface="Times New Roman" panose="02020603050405020304" pitchFamily="18" charset="0"/>
                        </a:rPr>
                        <a:t> layers.</a:t>
                      </a:r>
                      <a:endParaRPr kumimoji="0" lang="en-IN" sz="1000" kern="1200" dirty="0">
                        <a:solidFill>
                          <a:schemeClr val="dk1"/>
                        </a:solidFill>
                        <a:effectLst/>
                        <a:latin typeface="Times New Roman" panose="02020603050405020304" pitchFamily="18" charset="0"/>
                        <a:ea typeface="+mn-ea"/>
                        <a:cs typeface="Times New Roman" panose="02020603050405020304" pitchFamily="18" charset="0"/>
                      </a:endParaRPr>
                    </a:p>
                  </a:txBody>
                  <a:tcPr/>
                </a:tc>
                <a:tc>
                  <a:txBody>
                    <a:bodyPr/>
                    <a:lstStyle/>
                    <a:p>
                      <a:pPr marL="171450" indent="-171450">
                        <a:buFont typeface="Arial" panose="020B0604020202020204" pitchFamily="34" charset="0"/>
                        <a:buChar char="•"/>
                      </a:pPr>
                      <a:r>
                        <a:rPr kumimoji="0" lang="en-IN" sz="1200" kern="1200" dirty="0">
                          <a:solidFill>
                            <a:schemeClr val="dk1"/>
                          </a:solidFill>
                          <a:effectLst/>
                          <a:latin typeface="Times New Roman" panose="02020603050405020304" pitchFamily="18" charset="0"/>
                          <a:ea typeface="+mn-ea"/>
                          <a:cs typeface="Times New Roman" panose="02020603050405020304" pitchFamily="18" charset="0"/>
                        </a:rPr>
                        <a:t>Performs better in terms of generator convergence and sample quality, as well as in improving the stability of the optimization.</a:t>
                      </a:r>
                    </a:p>
                    <a:p>
                      <a:pPr marL="171450" indent="-171450">
                        <a:buFont typeface="Arial" panose="020B0604020202020204" pitchFamily="34" charset="0"/>
                        <a:buChar char="•"/>
                      </a:pPr>
                      <a:r>
                        <a:rPr kumimoji="0" lang="en-IN" sz="1200" kern="1200" dirty="0">
                          <a:solidFill>
                            <a:schemeClr val="dk1"/>
                          </a:solidFill>
                          <a:effectLst/>
                          <a:latin typeface="Times New Roman" panose="02020603050405020304" pitchFamily="18" charset="0"/>
                          <a:ea typeface="+mn-ea"/>
                          <a:cs typeface="Times New Roman" panose="02020603050405020304" pitchFamily="18" charset="0"/>
                        </a:rPr>
                        <a:t>Generator is configured with skip connections between mirrored </a:t>
                      </a:r>
                      <a:r>
                        <a:rPr kumimoji="0" lang="en-IN" sz="1200" kern="1200" dirty="0" err="1">
                          <a:solidFill>
                            <a:schemeClr val="dk1"/>
                          </a:solidFill>
                          <a:effectLst/>
                          <a:latin typeface="Times New Roman" panose="02020603050405020304" pitchFamily="18" charset="0"/>
                          <a:ea typeface="+mn-ea"/>
                          <a:cs typeface="Times New Roman" panose="02020603050405020304" pitchFamily="18" charset="0"/>
                        </a:rPr>
                        <a:t>downsampling</a:t>
                      </a:r>
                      <a:r>
                        <a:rPr kumimoji="0" lang="en-IN" sz="1200" kern="1200" dirty="0">
                          <a:solidFill>
                            <a:schemeClr val="dk1"/>
                          </a:solidFill>
                          <a:effectLst/>
                          <a:latin typeface="Times New Roman" panose="02020603050405020304" pitchFamily="18" charset="0"/>
                          <a:ea typeface="+mn-ea"/>
                          <a:cs typeface="Times New Roman" panose="02020603050405020304" pitchFamily="18" charset="0"/>
                        </a:rPr>
                        <a:t> and </a:t>
                      </a:r>
                      <a:r>
                        <a:rPr kumimoji="0" lang="en-IN" sz="1200" kern="1200" dirty="0" err="1">
                          <a:solidFill>
                            <a:schemeClr val="dk1"/>
                          </a:solidFill>
                          <a:effectLst/>
                          <a:latin typeface="Times New Roman" panose="02020603050405020304" pitchFamily="18" charset="0"/>
                          <a:ea typeface="+mn-ea"/>
                          <a:cs typeface="Times New Roman" panose="02020603050405020304" pitchFamily="18" charset="0"/>
                        </a:rPr>
                        <a:t>upsampling</a:t>
                      </a:r>
                      <a:r>
                        <a:rPr kumimoji="0" lang="en-IN" sz="1200" kern="1200" dirty="0">
                          <a:solidFill>
                            <a:schemeClr val="dk1"/>
                          </a:solidFill>
                          <a:effectLst/>
                          <a:latin typeface="Times New Roman" panose="02020603050405020304" pitchFamily="18" charset="0"/>
                          <a:ea typeface="+mn-ea"/>
                          <a:cs typeface="Times New Roman" panose="02020603050405020304" pitchFamily="18" charset="0"/>
                        </a:rPr>
                        <a:t> layers, making it a U-shaped net enabling low-level information to be shared between input and output, thus preventing significant loss of high-frequency information.</a:t>
                      </a:r>
                      <a:endParaRPr lang="en-IN" sz="1200" dirty="0">
                        <a:latin typeface="Times New Roman" panose="02020603050405020304" pitchFamily="18" charset="0"/>
                        <a:cs typeface="Times New Roman" panose="02020603050405020304" pitchFamily="18" charset="0"/>
                      </a:endParaRPr>
                    </a:p>
                  </a:txBody>
                  <a:tcPr/>
                </a:tc>
                <a:tc>
                  <a:txBody>
                    <a:bodyPr/>
                    <a:lstStyle/>
                    <a:p>
                      <a:pPr marL="171450" indent="-171450" algn="just">
                        <a:lnSpc>
                          <a:spcPct val="100000"/>
                        </a:lnSpc>
                        <a:spcAft>
                          <a:spcPts val="800"/>
                        </a:spcAft>
                        <a:buFont typeface="Arial" panose="020B0604020202020204" pitchFamily="34" charset="0"/>
                        <a:buChar char="•"/>
                      </a:pPr>
                      <a:r>
                        <a:rPr lang="en-IN" sz="1200" dirty="0">
                          <a:effectLst/>
                          <a:latin typeface="Times New Roman" panose="02020603050405020304" pitchFamily="18" charset="0"/>
                          <a:ea typeface="Calibri" panose="020F0502020204030204" pitchFamily="34" charset="0"/>
                          <a:cs typeface="Times New Roman" panose="02020603050405020304" pitchFamily="18" charset="0"/>
                        </a:rPr>
                        <a:t>However, </a:t>
                      </a:r>
                      <a:r>
                        <a:rPr lang="en-IN" sz="1200" dirty="0" err="1">
                          <a:effectLst/>
                          <a:latin typeface="Times New Roman" panose="02020603050405020304" pitchFamily="18" charset="0"/>
                          <a:ea typeface="Calibri" panose="020F0502020204030204" pitchFamily="34" charset="0"/>
                          <a:cs typeface="Times New Roman" panose="02020603050405020304" pitchFamily="18" charset="0"/>
                        </a:rPr>
                        <a:t>DualGAN</a:t>
                      </a:r>
                      <a:r>
                        <a:rPr lang="en-IN" sz="1200" dirty="0">
                          <a:effectLst/>
                          <a:latin typeface="Times New Roman" panose="02020603050405020304" pitchFamily="18" charset="0"/>
                          <a:ea typeface="Calibri" panose="020F0502020204030204" pitchFamily="34" charset="0"/>
                          <a:cs typeface="Times New Roman" panose="02020603050405020304" pitchFamily="18" charset="0"/>
                        </a:rPr>
                        <a:t> uses an unsupervised learning approach for image-to-image translation based on unpaired data, but with different loss functions. </a:t>
                      </a:r>
                    </a:p>
                    <a:p>
                      <a:pPr marL="171450" indent="-171450" algn="just">
                        <a:lnSpc>
                          <a:spcPct val="100000"/>
                        </a:lnSpc>
                        <a:spcAft>
                          <a:spcPts val="800"/>
                        </a:spcAft>
                        <a:buFont typeface="Arial" panose="020B0604020202020204" pitchFamily="34" charset="0"/>
                        <a:buChar char="•"/>
                      </a:pPr>
                      <a:r>
                        <a:rPr lang="en-IN" sz="1200" dirty="0">
                          <a:effectLst/>
                          <a:latin typeface="Times New Roman" panose="02020603050405020304" pitchFamily="18" charset="0"/>
                          <a:ea typeface="Calibri" panose="020F0502020204030204" pitchFamily="34" charset="0"/>
                          <a:cs typeface="Times New Roman" panose="02020603050405020304" pitchFamily="18" charset="0"/>
                        </a:rPr>
                        <a:t>Figuring the right combination of these loss functions is a tedious task and wastes a huge amount of time which otherwise could’ve been used to train the actual GAN model itself.</a:t>
                      </a:r>
                    </a:p>
                  </a:txBody>
                  <a:tcPr marL="68580" marR="68580" marT="0" marB="0"/>
                </a:tc>
                <a:extLst>
                  <a:ext uri="{0D108BD9-81ED-4DB2-BD59-A6C34878D82A}">
                    <a16:rowId xmlns:a16="http://schemas.microsoft.com/office/drawing/2014/main" val="2495448241"/>
                  </a:ext>
                </a:extLst>
              </a:tr>
            </a:tbl>
          </a:graphicData>
        </a:graphic>
      </p:graphicFrame>
    </p:spTree>
    <p:extLst>
      <p:ext uri="{BB962C8B-B14F-4D97-AF65-F5344CB8AC3E}">
        <p14:creationId xmlns:p14="http://schemas.microsoft.com/office/powerpoint/2010/main" val="15250537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F9BEC8-57F8-4C84-9B91-69933A9C9CC5}"/>
              </a:ext>
            </a:extLst>
          </p:cNvPr>
          <p:cNvSpPr>
            <a:spLocks noGrp="1"/>
          </p:cNvSpPr>
          <p:nvPr>
            <p:ph type="title"/>
          </p:nvPr>
        </p:nvSpPr>
        <p:spPr>
          <a:xfrm>
            <a:off x="425254" y="271963"/>
            <a:ext cx="11582400" cy="838200"/>
          </a:xfrm>
        </p:spPr>
        <p:txBody>
          <a:bodyPr/>
          <a:lstStyle/>
          <a:p>
            <a:r>
              <a:rPr lang="en-IN" b="1" dirty="0">
                <a:effectLst/>
                <a:latin typeface="Times New Roman" panose="02020603050405020304" pitchFamily="18" charset="0"/>
                <a:cs typeface="Times New Roman" panose="02020603050405020304" pitchFamily="18" charset="0"/>
              </a:rPr>
              <a:t>RELATED WORKS</a:t>
            </a:r>
            <a:endParaRPr lang="en-IN" dirty="0"/>
          </a:p>
        </p:txBody>
      </p:sp>
      <p:graphicFrame>
        <p:nvGraphicFramePr>
          <p:cNvPr id="7" name="Table 7">
            <a:extLst>
              <a:ext uri="{FF2B5EF4-FFF2-40B4-BE49-F238E27FC236}">
                <a16:creationId xmlns:a16="http://schemas.microsoft.com/office/drawing/2014/main" id="{FBCEF0DF-3EF3-49DD-B65C-D94AFB8BD3AE}"/>
              </a:ext>
            </a:extLst>
          </p:cNvPr>
          <p:cNvGraphicFramePr>
            <a:graphicFrameLocks noGrp="1"/>
          </p:cNvGraphicFramePr>
          <p:nvPr>
            <p:ph idx="1"/>
            <p:extLst>
              <p:ext uri="{D42A27DB-BD31-4B8C-83A1-F6EECF244321}">
                <p14:modId xmlns:p14="http://schemas.microsoft.com/office/powerpoint/2010/main" val="3885968397"/>
              </p:ext>
            </p:extLst>
          </p:nvPr>
        </p:nvGraphicFramePr>
        <p:xfrm>
          <a:off x="304800" y="1431615"/>
          <a:ext cx="11582400" cy="5027168"/>
        </p:xfrm>
        <a:graphic>
          <a:graphicData uri="http://schemas.openxmlformats.org/drawingml/2006/table">
            <a:tbl>
              <a:tblPr firstRow="1" bandRow="1">
                <a:tableStyleId>{5C22544A-7EE6-4342-B048-85BDC9FD1C3A}</a:tableStyleId>
              </a:tblPr>
              <a:tblGrid>
                <a:gridCol w="2478202">
                  <a:extLst>
                    <a:ext uri="{9D8B030D-6E8A-4147-A177-3AD203B41FA5}">
                      <a16:colId xmlns:a16="http://schemas.microsoft.com/office/drawing/2014/main" val="2791839475"/>
                    </a:ext>
                  </a:extLst>
                </a:gridCol>
                <a:gridCol w="3312998">
                  <a:extLst>
                    <a:ext uri="{9D8B030D-6E8A-4147-A177-3AD203B41FA5}">
                      <a16:colId xmlns:a16="http://schemas.microsoft.com/office/drawing/2014/main" val="4014145888"/>
                    </a:ext>
                  </a:extLst>
                </a:gridCol>
                <a:gridCol w="2895600">
                  <a:extLst>
                    <a:ext uri="{9D8B030D-6E8A-4147-A177-3AD203B41FA5}">
                      <a16:colId xmlns:a16="http://schemas.microsoft.com/office/drawing/2014/main" val="1941256903"/>
                    </a:ext>
                  </a:extLst>
                </a:gridCol>
                <a:gridCol w="2895600">
                  <a:extLst>
                    <a:ext uri="{9D8B030D-6E8A-4147-A177-3AD203B41FA5}">
                      <a16:colId xmlns:a16="http://schemas.microsoft.com/office/drawing/2014/main" val="2572517560"/>
                    </a:ext>
                  </a:extLst>
                </a:gridCol>
              </a:tblGrid>
              <a:tr h="370840">
                <a:tc>
                  <a:txBody>
                    <a:bodyPr/>
                    <a:lstStyle/>
                    <a:p>
                      <a:pPr algn="ctr"/>
                      <a:r>
                        <a:rPr lang="en-IN" dirty="0">
                          <a:latin typeface="Times New Roman" panose="02020603050405020304" pitchFamily="18" charset="0"/>
                          <a:cs typeface="Times New Roman" panose="02020603050405020304" pitchFamily="18" charset="0"/>
                        </a:rPr>
                        <a:t>Author/Publication Year</a:t>
                      </a:r>
                    </a:p>
                  </a:txBody>
                  <a:tcPr/>
                </a:tc>
                <a:tc>
                  <a:txBody>
                    <a:bodyPr/>
                    <a:lstStyle/>
                    <a:p>
                      <a:pPr algn="ctr"/>
                      <a:r>
                        <a:rPr lang="en-IN" dirty="0">
                          <a:latin typeface="Times New Roman" panose="02020603050405020304" pitchFamily="18" charset="0"/>
                          <a:cs typeface="Times New Roman" panose="02020603050405020304" pitchFamily="18" charset="0"/>
                        </a:rPr>
                        <a:t>Methodology</a:t>
                      </a:r>
                    </a:p>
                  </a:txBody>
                  <a:tcPr/>
                </a:tc>
                <a:tc>
                  <a:txBody>
                    <a:bodyPr/>
                    <a:lstStyle/>
                    <a:p>
                      <a:pPr algn="ctr"/>
                      <a:r>
                        <a:rPr lang="en-IN" dirty="0">
                          <a:latin typeface="Times New Roman" panose="02020603050405020304" pitchFamily="18" charset="0"/>
                          <a:cs typeface="Times New Roman" panose="02020603050405020304" pitchFamily="18" charset="0"/>
                        </a:rPr>
                        <a:t>Advantages</a:t>
                      </a:r>
                    </a:p>
                  </a:txBody>
                  <a:tcPr/>
                </a:tc>
                <a:tc>
                  <a:txBody>
                    <a:bodyPr/>
                    <a:lstStyle/>
                    <a:p>
                      <a:pPr algn="ctr"/>
                      <a:r>
                        <a:rPr lang="en-IN" dirty="0">
                          <a:latin typeface="Times New Roman" panose="02020603050405020304" pitchFamily="18" charset="0"/>
                          <a:cs typeface="Times New Roman" panose="02020603050405020304" pitchFamily="18" charset="0"/>
                        </a:rPr>
                        <a:t>Limitations</a:t>
                      </a:r>
                    </a:p>
                  </a:txBody>
                  <a:tcPr/>
                </a:tc>
                <a:extLst>
                  <a:ext uri="{0D108BD9-81ED-4DB2-BD59-A6C34878D82A}">
                    <a16:rowId xmlns:a16="http://schemas.microsoft.com/office/drawing/2014/main" val="501665754"/>
                  </a:ext>
                </a:extLst>
              </a:tr>
              <a:tr h="370840">
                <a:tc>
                  <a:txBody>
                    <a:bodyPr/>
                    <a:lstStyle/>
                    <a:p>
                      <a:pPr algn="l"/>
                      <a:r>
                        <a:rPr kumimoji="0" lang="en-US" sz="1200" kern="1200" dirty="0">
                          <a:solidFill>
                            <a:schemeClr val="dk1"/>
                          </a:solidFill>
                          <a:effectLst/>
                          <a:latin typeface="Times New Roman" panose="02020603050405020304" pitchFamily="18" charset="0"/>
                          <a:ea typeface="+mn-ea"/>
                          <a:cs typeface="Times New Roman" panose="02020603050405020304" pitchFamily="18" charset="0"/>
                        </a:rPr>
                        <a:t>H. Tang, H. Liu and N. </a:t>
                      </a:r>
                      <a:r>
                        <a:rPr kumimoji="0" lang="en-US" sz="1200" kern="1200" dirty="0" err="1">
                          <a:solidFill>
                            <a:schemeClr val="dk1"/>
                          </a:solidFill>
                          <a:effectLst/>
                          <a:latin typeface="Times New Roman" panose="02020603050405020304" pitchFamily="18" charset="0"/>
                          <a:ea typeface="+mn-ea"/>
                          <a:cs typeface="Times New Roman" panose="02020603050405020304" pitchFamily="18" charset="0"/>
                        </a:rPr>
                        <a:t>Sebe</a:t>
                      </a:r>
                      <a:r>
                        <a:rPr kumimoji="0" lang="en-US" sz="1200" kern="1200" dirty="0">
                          <a:solidFill>
                            <a:schemeClr val="dk1"/>
                          </a:solidFill>
                          <a:effectLst/>
                          <a:latin typeface="Times New Roman" panose="02020603050405020304" pitchFamily="18" charset="0"/>
                          <a:ea typeface="+mn-ea"/>
                          <a:cs typeface="Times New Roman" panose="02020603050405020304" pitchFamily="18" charset="0"/>
                        </a:rPr>
                        <a:t>, "Unified Generative Adversarial Networks for Controllable Image-to-Image Translation," in IEEE Transactions on Image Processing, vol. 29, pp. 8916-8929, 2020, </a:t>
                      </a:r>
                      <a:r>
                        <a:rPr kumimoji="0" lang="en-US" sz="1200" kern="1200" dirty="0" err="1">
                          <a:solidFill>
                            <a:schemeClr val="dk1"/>
                          </a:solidFill>
                          <a:effectLst/>
                          <a:latin typeface="Times New Roman" panose="02020603050405020304" pitchFamily="18" charset="0"/>
                          <a:ea typeface="+mn-ea"/>
                          <a:cs typeface="Times New Roman" panose="02020603050405020304" pitchFamily="18" charset="0"/>
                        </a:rPr>
                        <a:t>doi</a:t>
                      </a:r>
                      <a:r>
                        <a:rPr kumimoji="0" lang="en-US" sz="1200" kern="1200" dirty="0">
                          <a:solidFill>
                            <a:schemeClr val="dk1"/>
                          </a:solidFill>
                          <a:effectLst/>
                          <a:latin typeface="Times New Roman" panose="02020603050405020304" pitchFamily="18" charset="0"/>
                          <a:ea typeface="+mn-ea"/>
                          <a:cs typeface="Times New Roman" panose="02020603050405020304" pitchFamily="18" charset="0"/>
                        </a:rPr>
                        <a:t>: 10.1109/TIP.2020.3021789. - 2021</a:t>
                      </a:r>
                      <a:endParaRPr lang="en-IN" sz="1200" dirty="0">
                        <a:latin typeface="Times New Roman" panose="02020603050405020304" pitchFamily="18" charset="0"/>
                        <a:cs typeface="Times New Roman" panose="02020603050405020304" pitchFamily="18" charset="0"/>
                      </a:endParaRPr>
                    </a:p>
                  </a:txBody>
                  <a:tcPr/>
                </a:tc>
                <a:tc>
                  <a:txBody>
                    <a:bodyPr/>
                    <a:lstStyle/>
                    <a:p>
                      <a:pPr marL="171450" indent="-171450">
                        <a:lnSpc>
                          <a:spcPct val="107000"/>
                        </a:lnSpc>
                        <a:spcAft>
                          <a:spcPts val="800"/>
                        </a:spcAft>
                        <a:buFont typeface="Arial" panose="020B0604020202020204" pitchFamily="34" charset="0"/>
                        <a:buChar char="•"/>
                      </a:pPr>
                      <a:r>
                        <a:rPr lang="en-IN" sz="1200" dirty="0">
                          <a:effectLst/>
                          <a:latin typeface="Times New Roman" panose="02020603050405020304" pitchFamily="18" charset="0"/>
                          <a:ea typeface="Calibri" panose="020F0502020204030204" pitchFamily="34" charset="0"/>
                          <a:cs typeface="Times New Roman" panose="02020603050405020304" pitchFamily="18" charset="0"/>
                        </a:rPr>
                        <a:t>The unified GAN model is used, which can be tailored for handling all kinds of problem settings of controllable structure guided image-to-image translation, including object key point guided generative tasks, human skeleton guided generative tasks and semantic map guided generative tasks, etc. </a:t>
                      </a:r>
                    </a:p>
                  </a:txBody>
                  <a:tcPr marL="68580" marR="68580" marT="0" marB="0"/>
                </a:tc>
                <a:tc>
                  <a:txBody>
                    <a:bodyPr/>
                    <a:lstStyle/>
                    <a:p>
                      <a:pPr marL="171450" indent="-171450" algn="l">
                        <a:lnSpc>
                          <a:spcPct val="107000"/>
                        </a:lnSpc>
                        <a:spcAft>
                          <a:spcPts val="800"/>
                        </a:spcAft>
                        <a:buFont typeface="Arial" panose="020B0604020202020204" pitchFamily="34" charset="0"/>
                        <a:buChar char="•"/>
                      </a:pPr>
                      <a:r>
                        <a:rPr lang="en-IN" sz="1200" dirty="0">
                          <a:effectLst/>
                          <a:latin typeface="Times New Roman" panose="02020603050405020304" pitchFamily="18" charset="0"/>
                          <a:ea typeface="Calibri" panose="020F0502020204030204" pitchFamily="34" charset="0"/>
                          <a:cs typeface="Times New Roman" panose="02020603050405020304" pitchFamily="18" charset="0"/>
                        </a:rPr>
                        <a:t>More effective in solving specific situations mainly if the domains are arbitrarily large.</a:t>
                      </a:r>
                    </a:p>
                    <a:p>
                      <a:pPr marL="171450" indent="-171450" algn="l">
                        <a:lnSpc>
                          <a:spcPct val="107000"/>
                        </a:lnSpc>
                        <a:spcAft>
                          <a:spcPts val="800"/>
                        </a:spcAft>
                        <a:buFont typeface="Arial" panose="020B0604020202020204" pitchFamily="34" charset="0"/>
                        <a:buChar char="•"/>
                      </a:pP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Covers an universal controllable image translation despite the very limited research.</a:t>
                      </a:r>
                      <a:endParaRPr lang="en-IN"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171450" indent="-171450" algn="l">
                        <a:lnSpc>
                          <a:spcPct val="107000"/>
                        </a:lnSpc>
                        <a:spcAft>
                          <a:spcPts val="800"/>
                        </a:spcAft>
                        <a:buFont typeface="Arial" panose="020B0604020202020204" pitchFamily="34" charset="0"/>
                        <a:buChar char="•"/>
                      </a:pP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Since this model architecture covers a wide range of applications and considers multiple independent aspects of the image generation process, it is extremely general and its performance when it comes to specific image transformation tasks like the ones that we intend to solve isn’t the best available.</a:t>
                      </a:r>
                      <a:endParaRPr lang="en-IN"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86614774"/>
                  </a:ext>
                </a:extLst>
              </a:tr>
              <a:tr h="370840">
                <a:tc>
                  <a:txBody>
                    <a:bodyPr/>
                    <a:lstStyle/>
                    <a:p>
                      <a:pPr algn="l"/>
                      <a:r>
                        <a:rPr kumimoji="0" lang="en-IN" sz="1200" kern="1200" dirty="0">
                          <a:solidFill>
                            <a:schemeClr val="dk1"/>
                          </a:solidFill>
                          <a:effectLst/>
                          <a:latin typeface="Times New Roman" panose="02020603050405020304" pitchFamily="18" charset="0"/>
                          <a:ea typeface="+mn-ea"/>
                          <a:cs typeface="Times New Roman" panose="02020603050405020304" pitchFamily="18" charset="0"/>
                        </a:rPr>
                        <a:t>X. Wang, H. Yan, C. </a:t>
                      </a:r>
                      <a:r>
                        <a:rPr kumimoji="0" lang="en-IN" sz="1200" kern="1200" dirty="0" err="1">
                          <a:solidFill>
                            <a:schemeClr val="dk1"/>
                          </a:solidFill>
                          <a:effectLst/>
                          <a:latin typeface="Times New Roman" panose="02020603050405020304" pitchFamily="18" charset="0"/>
                          <a:ea typeface="+mn-ea"/>
                          <a:cs typeface="Times New Roman" panose="02020603050405020304" pitchFamily="18" charset="0"/>
                        </a:rPr>
                        <a:t>Huo</a:t>
                      </a:r>
                      <a:r>
                        <a:rPr kumimoji="0" lang="en-IN" sz="1200" kern="1200" dirty="0">
                          <a:solidFill>
                            <a:schemeClr val="dk1"/>
                          </a:solidFill>
                          <a:effectLst/>
                          <a:latin typeface="Times New Roman" panose="02020603050405020304" pitchFamily="18" charset="0"/>
                          <a:ea typeface="+mn-ea"/>
                          <a:cs typeface="Times New Roman" panose="02020603050405020304" pitchFamily="18" charset="0"/>
                        </a:rPr>
                        <a:t>, J. Yu and C. Pant, "Enhancing Pix2Pix for Remote Sensing Image Classification," 2018 24th International Conference on Pattern Recognition (ICPR), 2018, pp. 2332-2336, </a:t>
                      </a:r>
                      <a:r>
                        <a:rPr kumimoji="0" lang="en-IN" sz="1200" kern="1200" dirty="0" err="1">
                          <a:solidFill>
                            <a:schemeClr val="dk1"/>
                          </a:solidFill>
                          <a:effectLst/>
                          <a:latin typeface="Times New Roman" panose="02020603050405020304" pitchFamily="18" charset="0"/>
                          <a:ea typeface="+mn-ea"/>
                          <a:cs typeface="Times New Roman" panose="02020603050405020304" pitchFamily="18" charset="0"/>
                        </a:rPr>
                        <a:t>doi</a:t>
                      </a:r>
                      <a:r>
                        <a:rPr kumimoji="0" lang="en-IN" sz="1200" kern="1200" dirty="0">
                          <a:solidFill>
                            <a:schemeClr val="dk1"/>
                          </a:solidFill>
                          <a:effectLst/>
                          <a:latin typeface="Times New Roman" panose="02020603050405020304" pitchFamily="18" charset="0"/>
                          <a:ea typeface="+mn-ea"/>
                          <a:cs typeface="Times New Roman" panose="02020603050405020304" pitchFamily="18" charset="0"/>
                        </a:rPr>
                        <a:t>: 10.1109/ICPR.2018.8545870 - 2018</a:t>
                      </a:r>
                      <a:endParaRPr lang="en-IN" sz="1200" dirty="0">
                        <a:latin typeface="Times New Roman" panose="02020603050405020304" pitchFamily="18" charset="0"/>
                        <a:cs typeface="Times New Roman" panose="02020603050405020304" pitchFamily="18" charset="0"/>
                      </a:endParaRPr>
                    </a:p>
                  </a:txBody>
                  <a:tcPr/>
                </a:tc>
                <a:tc>
                  <a:txBody>
                    <a:bodyPr/>
                    <a:lstStyle/>
                    <a:p>
                      <a:pPr marL="171450" indent="-171450" algn="l">
                        <a:buFont typeface="Arial" panose="020B0604020202020204" pitchFamily="34" charset="0"/>
                        <a:buChar char="•"/>
                      </a:pPr>
                      <a:r>
                        <a:rPr kumimoji="0" lang="en-IN" sz="1200" kern="1200" dirty="0">
                          <a:solidFill>
                            <a:schemeClr val="dk1"/>
                          </a:solidFill>
                          <a:effectLst/>
                          <a:latin typeface="Times New Roman" panose="02020603050405020304" pitchFamily="18" charset="0"/>
                          <a:ea typeface="+mn-ea"/>
                          <a:cs typeface="Times New Roman" panose="02020603050405020304" pitchFamily="18" charset="0"/>
                        </a:rPr>
                        <a:t>Approaches the image to image translation problems by adding a controller to Pix2Pix model to improve the classification performance. </a:t>
                      </a:r>
                    </a:p>
                    <a:p>
                      <a:pPr marL="171450" indent="-171450" algn="l">
                        <a:buFont typeface="Arial" panose="020B0604020202020204" pitchFamily="34" charset="0"/>
                        <a:buChar char="•"/>
                      </a:pPr>
                      <a:r>
                        <a:rPr kumimoji="0" lang="en-IN" sz="1200" kern="1200" dirty="0">
                          <a:solidFill>
                            <a:schemeClr val="dk1"/>
                          </a:solidFill>
                          <a:effectLst/>
                          <a:latin typeface="Times New Roman" panose="02020603050405020304" pitchFamily="18" charset="0"/>
                          <a:ea typeface="+mn-ea"/>
                          <a:cs typeface="Times New Roman" panose="02020603050405020304" pitchFamily="18" charset="0"/>
                        </a:rPr>
                        <a:t>The improved Pix2Pix model is composed of three parts: generator, discriminator and controller. </a:t>
                      </a:r>
                    </a:p>
                    <a:p>
                      <a:pPr marL="171450" indent="-171450" algn="l">
                        <a:buFont typeface="Arial" panose="020B0604020202020204" pitchFamily="34" charset="0"/>
                        <a:buChar char="•"/>
                      </a:pPr>
                      <a:r>
                        <a:rPr kumimoji="0" lang="en-IN" sz="1200" kern="1200" dirty="0">
                          <a:solidFill>
                            <a:schemeClr val="dk1"/>
                          </a:solidFill>
                          <a:effectLst/>
                          <a:latin typeface="Times New Roman" panose="02020603050405020304" pitchFamily="18" charset="0"/>
                          <a:ea typeface="+mn-ea"/>
                          <a:cs typeface="Times New Roman" panose="02020603050405020304" pitchFamily="18" charset="0"/>
                        </a:rPr>
                        <a:t>The input to the controller is the remote sensing image classification map, and the output is the reconstructed version based on the classification map obtained by generator (controller is also considered as the reverse mapping of the generator).</a:t>
                      </a:r>
                    </a:p>
                  </a:txBody>
                  <a:tcPr/>
                </a:tc>
                <a:tc>
                  <a:txBody>
                    <a:bodyPr/>
                    <a:lstStyle/>
                    <a:p>
                      <a:pPr marL="171450" indent="-171450">
                        <a:buFont typeface="Arial" panose="020B0604020202020204" pitchFamily="34" charset="0"/>
                        <a:buChar char="•"/>
                      </a:pPr>
                      <a:r>
                        <a:rPr kumimoji="0" lang="en-IN" sz="1200" kern="1200" dirty="0">
                          <a:solidFill>
                            <a:schemeClr val="dk1"/>
                          </a:solidFill>
                          <a:effectLst/>
                          <a:latin typeface="Times New Roman" panose="02020603050405020304" pitchFamily="18" charset="0"/>
                          <a:ea typeface="+mn-ea"/>
                          <a:cs typeface="Times New Roman" panose="02020603050405020304" pitchFamily="18" charset="0"/>
                        </a:rPr>
                        <a:t>The aim of the controller is to adjust the classification performance by the reconstruction error, which is established on the relation between the classification performance and the smaller the reconstruction error, the better the classification performance will be. </a:t>
                      </a:r>
                    </a:p>
                    <a:p>
                      <a:pPr marL="171450" indent="-171450">
                        <a:buFont typeface="Arial" panose="020B0604020202020204" pitchFamily="34" charset="0"/>
                        <a:buChar char="•"/>
                      </a:pPr>
                      <a:r>
                        <a:rPr kumimoji="0" lang="en-IN" sz="1200" kern="1200" dirty="0">
                          <a:solidFill>
                            <a:schemeClr val="dk1"/>
                          </a:solidFill>
                          <a:effectLst/>
                          <a:latin typeface="Times New Roman" panose="02020603050405020304" pitchFamily="18" charset="0"/>
                          <a:ea typeface="+mn-ea"/>
                          <a:cs typeface="Times New Roman" panose="02020603050405020304" pitchFamily="18" charset="0"/>
                        </a:rPr>
                        <a:t>U-net structure is used for the controller due to the advantages of the cross layer connection in preserving the high frequency characteristics of the image. </a:t>
                      </a:r>
                    </a:p>
                    <a:p>
                      <a:pPr marL="171450" indent="-171450">
                        <a:buFont typeface="Arial" panose="020B0604020202020204" pitchFamily="34" charset="0"/>
                        <a:buChar char="•"/>
                      </a:pPr>
                      <a:r>
                        <a:rPr kumimoji="0" lang="en-IN" sz="1200" kern="1200" dirty="0">
                          <a:solidFill>
                            <a:schemeClr val="dk1"/>
                          </a:solidFill>
                          <a:effectLst/>
                          <a:latin typeface="Times New Roman" panose="02020603050405020304" pitchFamily="18" charset="0"/>
                          <a:ea typeface="+mn-ea"/>
                          <a:cs typeface="Times New Roman" panose="02020603050405020304" pitchFamily="18" charset="0"/>
                        </a:rPr>
                        <a:t>The optimization objective of the controller is to minimize the reconstruction error. </a:t>
                      </a:r>
                    </a:p>
                    <a:p>
                      <a:pPr algn="l"/>
                      <a:endParaRPr lang="en-IN" sz="1200" dirty="0">
                        <a:latin typeface="Times New Roman" panose="02020603050405020304" pitchFamily="18" charset="0"/>
                        <a:cs typeface="Times New Roman" panose="02020603050405020304" pitchFamily="18" charset="0"/>
                      </a:endParaRPr>
                    </a:p>
                  </a:txBody>
                  <a:tcPr/>
                </a:tc>
                <a:tc>
                  <a:txBody>
                    <a:bodyPr/>
                    <a:lstStyle/>
                    <a:p>
                      <a:pPr marL="171450" indent="-171450">
                        <a:buFont typeface="Arial" panose="020B0604020202020204" pitchFamily="34" charset="0"/>
                        <a:buChar char="•"/>
                      </a:pPr>
                      <a:r>
                        <a:rPr kumimoji="0" lang="en-IN" sz="1200" kern="1200" dirty="0">
                          <a:solidFill>
                            <a:schemeClr val="dk1"/>
                          </a:solidFill>
                          <a:effectLst/>
                          <a:latin typeface="Times New Roman" panose="02020603050405020304" pitchFamily="18" charset="0"/>
                          <a:ea typeface="+mn-ea"/>
                          <a:cs typeface="Times New Roman" panose="02020603050405020304" pitchFamily="18" charset="0"/>
                        </a:rPr>
                        <a:t>It can only generate real images based on simple labels, but complex features are difficult to learn or the image is difficult to match well with the label. </a:t>
                      </a:r>
                    </a:p>
                    <a:p>
                      <a:pPr marL="171450" indent="-171450">
                        <a:buFont typeface="Arial" panose="020B0604020202020204" pitchFamily="34" charset="0"/>
                        <a:buChar char="•"/>
                      </a:pPr>
                      <a:r>
                        <a:rPr kumimoji="0" lang="en-IN" sz="1200" kern="1200" dirty="0">
                          <a:solidFill>
                            <a:schemeClr val="dk1"/>
                          </a:solidFill>
                          <a:effectLst/>
                          <a:latin typeface="Times New Roman" panose="02020603050405020304" pitchFamily="18" charset="0"/>
                          <a:ea typeface="+mn-ea"/>
                          <a:cs typeface="Times New Roman" panose="02020603050405020304" pitchFamily="18" charset="0"/>
                        </a:rPr>
                        <a:t>In other words, one important drawback here is the ignorance of explicit constraints between classification performance and reconstruction error.</a:t>
                      </a:r>
                    </a:p>
                  </a:txBody>
                  <a:tcPr/>
                </a:tc>
                <a:extLst>
                  <a:ext uri="{0D108BD9-81ED-4DB2-BD59-A6C34878D82A}">
                    <a16:rowId xmlns:a16="http://schemas.microsoft.com/office/drawing/2014/main" val="2495448241"/>
                  </a:ext>
                </a:extLst>
              </a:tr>
            </a:tbl>
          </a:graphicData>
        </a:graphic>
      </p:graphicFrame>
    </p:spTree>
    <p:extLst>
      <p:ext uri="{BB962C8B-B14F-4D97-AF65-F5344CB8AC3E}">
        <p14:creationId xmlns:p14="http://schemas.microsoft.com/office/powerpoint/2010/main" val="34803593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D8B5E-772F-4EA2-9EBE-C57F3A0CC6C5}"/>
              </a:ext>
            </a:extLst>
          </p:cNvPr>
          <p:cNvSpPr>
            <a:spLocks noGrp="1"/>
          </p:cNvSpPr>
          <p:nvPr>
            <p:ph type="title"/>
          </p:nvPr>
        </p:nvSpPr>
        <p:spPr>
          <a:xfrm>
            <a:off x="406400" y="228321"/>
            <a:ext cx="11582400" cy="838200"/>
          </a:xfrm>
        </p:spPr>
        <p:txBody>
          <a:bodyPr/>
          <a:lstStyle/>
          <a:p>
            <a:r>
              <a:rPr lang="en-IN" b="1" dirty="0">
                <a:effectLst/>
                <a:latin typeface="Times New Roman" panose="02020603050405020304" pitchFamily="18" charset="0"/>
                <a:cs typeface="Times New Roman" panose="02020603050405020304" pitchFamily="18" charset="0"/>
              </a:rPr>
              <a:t>SYSTEM DESIGN</a:t>
            </a:r>
          </a:p>
        </p:txBody>
      </p:sp>
      <p:sp>
        <p:nvSpPr>
          <p:cNvPr id="7" name="Content Placeholder 2">
            <a:extLst>
              <a:ext uri="{FF2B5EF4-FFF2-40B4-BE49-F238E27FC236}">
                <a16:creationId xmlns:a16="http://schemas.microsoft.com/office/drawing/2014/main" id="{8567DCC3-1470-477A-A430-AE15AEE60179}"/>
              </a:ext>
            </a:extLst>
          </p:cNvPr>
          <p:cNvSpPr>
            <a:spLocks noGrp="1"/>
          </p:cNvSpPr>
          <p:nvPr>
            <p:ph idx="1"/>
          </p:nvPr>
        </p:nvSpPr>
        <p:spPr>
          <a:xfrm>
            <a:off x="406400" y="1269028"/>
            <a:ext cx="11582400" cy="4525962"/>
          </a:xfrm>
        </p:spPr>
        <p:txBody>
          <a:bodyPr>
            <a:normAutofit/>
          </a:bodyPr>
          <a:lstStyle/>
          <a:p>
            <a:pPr marL="0" indent="0">
              <a:lnSpc>
                <a:spcPct val="130000"/>
              </a:lnSpc>
              <a:buNone/>
            </a:pPr>
            <a:r>
              <a:rPr lang="en-IN" sz="1800" b="1" dirty="0">
                <a:latin typeface="Times New Roman" panose="02020603050405020304" pitchFamily="18" charset="0"/>
                <a:cs typeface="Times New Roman" panose="02020603050405020304" pitchFamily="18" charset="0"/>
              </a:rPr>
              <a:t>OVERALL BLOCK DIAGRAM</a:t>
            </a:r>
            <a:endParaRPr lang="en-IN" sz="1800" dirty="0">
              <a:latin typeface="Times New Roman" panose="02020603050405020304" pitchFamily="18" charset="0"/>
              <a:cs typeface="Times New Roman" panose="02020603050405020304" pitchFamily="18" charset="0"/>
            </a:endParaRPr>
          </a:p>
          <a:p>
            <a:pPr marL="0" indent="0">
              <a:lnSpc>
                <a:spcPct val="130000"/>
              </a:lnSpc>
              <a:buNone/>
            </a:pPr>
            <a:endParaRPr lang="en-IN" sz="1800" dirty="0">
              <a:latin typeface="Times New Roman" panose="02020603050405020304" pitchFamily="18" charset="0"/>
              <a:cs typeface="Times New Roman" panose="02020603050405020304" pitchFamily="18" charset="0"/>
            </a:endParaRPr>
          </a:p>
          <a:p>
            <a:pPr>
              <a:lnSpc>
                <a:spcPct val="130000"/>
              </a:lnSpc>
              <a:buFont typeface="Wingdings" panose="05000000000000000000" pitchFamily="2" charset="2"/>
              <a:buChar char="q"/>
            </a:pPr>
            <a:endParaRPr lang="en-US" sz="1800" dirty="0">
              <a:latin typeface="Times New Roman" panose="02020603050405020304" pitchFamily="18" charset="0"/>
              <a:cs typeface="Times New Roman" panose="02020603050405020304" pitchFamily="18" charset="0"/>
            </a:endParaRPr>
          </a:p>
        </p:txBody>
      </p:sp>
      <p:pic>
        <p:nvPicPr>
          <p:cNvPr id="8" name="image15.png">
            <a:extLst>
              <a:ext uri="{FF2B5EF4-FFF2-40B4-BE49-F238E27FC236}">
                <a16:creationId xmlns:a16="http://schemas.microsoft.com/office/drawing/2014/main" id="{AB1DE6FD-C279-43BA-9105-3D0F3162EBDD}"/>
              </a:ext>
            </a:extLst>
          </p:cNvPr>
          <p:cNvPicPr/>
          <p:nvPr/>
        </p:nvPicPr>
        <p:blipFill>
          <a:blip r:embed="rId2"/>
          <a:srcRect/>
          <a:stretch>
            <a:fillRect/>
          </a:stretch>
        </p:blipFill>
        <p:spPr>
          <a:xfrm>
            <a:off x="1882877" y="1792389"/>
            <a:ext cx="8426245" cy="4837290"/>
          </a:xfrm>
          <a:prstGeom prst="rect">
            <a:avLst/>
          </a:prstGeom>
          <a:ln/>
        </p:spPr>
      </p:pic>
      <p:sp>
        <p:nvSpPr>
          <p:cNvPr id="9" name="Rectangle 8">
            <a:extLst>
              <a:ext uri="{FF2B5EF4-FFF2-40B4-BE49-F238E27FC236}">
                <a16:creationId xmlns:a16="http://schemas.microsoft.com/office/drawing/2014/main" id="{FFDA2238-D037-4BBA-B958-6ECB5E9ED75B}"/>
              </a:ext>
            </a:extLst>
          </p:cNvPr>
          <p:cNvSpPr/>
          <p:nvPr/>
        </p:nvSpPr>
        <p:spPr>
          <a:xfrm>
            <a:off x="5974671" y="2317072"/>
            <a:ext cx="3746377" cy="173827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0" name="Picture 9">
            <a:extLst>
              <a:ext uri="{FF2B5EF4-FFF2-40B4-BE49-F238E27FC236}">
                <a16:creationId xmlns:a16="http://schemas.microsoft.com/office/drawing/2014/main" id="{C1FAC65E-0777-48EF-9A54-3D9CB58EEAE3}"/>
              </a:ext>
            </a:extLst>
          </p:cNvPr>
          <p:cNvPicPr/>
          <p:nvPr/>
        </p:nvPicPr>
        <p:blipFill rotWithShape="1">
          <a:blip r:embed="rId3">
            <a:extLst>
              <a:ext uri="{28A0092B-C50C-407E-A947-70E740481C1C}">
                <a14:useLocalDpi xmlns:a14="http://schemas.microsoft.com/office/drawing/2010/main" val="0"/>
              </a:ext>
            </a:extLst>
          </a:blip>
          <a:srcRect l="41024" t="1924" r="2992" b="44832"/>
          <a:stretch/>
        </p:blipFill>
        <p:spPr bwMode="auto">
          <a:xfrm>
            <a:off x="5944092" y="2310359"/>
            <a:ext cx="3839100" cy="1826635"/>
          </a:xfrm>
          <a:prstGeom prst="rect">
            <a:avLst/>
          </a:prstGeom>
          <a:noFill/>
          <a:ln>
            <a:noFill/>
          </a:ln>
        </p:spPr>
      </p:pic>
      <p:sp>
        <p:nvSpPr>
          <p:cNvPr id="11" name="Rectangle 10">
            <a:extLst>
              <a:ext uri="{FF2B5EF4-FFF2-40B4-BE49-F238E27FC236}">
                <a16:creationId xmlns:a16="http://schemas.microsoft.com/office/drawing/2014/main" id="{17B80687-F8B9-4B36-9730-0AE65D7CA7DF}"/>
              </a:ext>
            </a:extLst>
          </p:cNvPr>
          <p:cNvSpPr/>
          <p:nvPr/>
        </p:nvSpPr>
        <p:spPr>
          <a:xfrm>
            <a:off x="3675355" y="5219217"/>
            <a:ext cx="6045694" cy="1151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DD0C5C20-03C6-4D27-AEB8-DF342D0A2042}"/>
              </a:ext>
            </a:extLst>
          </p:cNvPr>
          <p:cNvSpPr/>
          <p:nvPr/>
        </p:nvSpPr>
        <p:spPr>
          <a:xfrm>
            <a:off x="3737499" y="3817398"/>
            <a:ext cx="124287" cy="14825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62943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xit" presetSubtype="0" fill="hold" grpId="0" nodeType="clickEffect">
                                  <p:stCondLst>
                                    <p:cond delay="0"/>
                                  </p:stCondLst>
                                  <p:childTnLst>
                                    <p:animEffect transition="out" filter="fade">
                                      <p:cBhvr>
                                        <p:cTn id="15" dur="500"/>
                                        <p:tgtEl>
                                          <p:spTgt spid="11"/>
                                        </p:tgtEl>
                                      </p:cBhvr>
                                    </p:animEffect>
                                    <p:set>
                                      <p:cBhvr>
                                        <p:cTn id="16" dur="1" fill="hold">
                                          <p:stCondLst>
                                            <p:cond delay="499"/>
                                          </p:stCondLst>
                                        </p:cTn>
                                        <p:tgtEl>
                                          <p:spTgt spid="11"/>
                                        </p:tgtEl>
                                        <p:attrNameLst>
                                          <p:attrName>style.visibility</p:attrName>
                                        </p:attrNameLst>
                                      </p:cBhvr>
                                      <p:to>
                                        <p:strVal val="hidden"/>
                                      </p:to>
                                    </p:set>
                                  </p:childTnLst>
                                </p:cTn>
                              </p:par>
                              <p:par>
                                <p:cTn id="17" presetID="10" presetClass="exit" presetSubtype="0" fill="hold" grpId="0" nodeType="withEffect">
                                  <p:stCondLst>
                                    <p:cond delay="0"/>
                                  </p:stCondLst>
                                  <p:childTnLst>
                                    <p:animEffect transition="out" filter="fade">
                                      <p:cBhvr>
                                        <p:cTn id="18" dur="500"/>
                                        <p:tgtEl>
                                          <p:spTgt spid="12"/>
                                        </p:tgtEl>
                                      </p:cBhvr>
                                    </p:animEffect>
                                    <p:set>
                                      <p:cBhvr>
                                        <p:cTn id="19" dur="1" fill="hold">
                                          <p:stCondLst>
                                            <p:cond delay="49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E366B8-087C-4030-B793-219D0883D415}"/>
              </a:ext>
            </a:extLst>
          </p:cNvPr>
          <p:cNvSpPr>
            <a:spLocks noGrp="1"/>
          </p:cNvSpPr>
          <p:nvPr>
            <p:ph type="title"/>
          </p:nvPr>
        </p:nvSpPr>
        <p:spPr>
          <a:xfrm>
            <a:off x="406400" y="290052"/>
            <a:ext cx="11582400" cy="838200"/>
          </a:xfrm>
        </p:spPr>
        <p:txBody>
          <a:bodyPr/>
          <a:lstStyle/>
          <a:p>
            <a:r>
              <a:rPr lang="en-IN" b="1" dirty="0">
                <a:effectLst/>
                <a:latin typeface="Times New Roman" panose="02020603050405020304" pitchFamily="18" charset="0"/>
                <a:cs typeface="Times New Roman" panose="02020603050405020304" pitchFamily="18" charset="0"/>
              </a:rPr>
              <a:t>GENERATOR MODULE</a:t>
            </a:r>
          </a:p>
        </p:txBody>
      </p:sp>
      <p:sp>
        <p:nvSpPr>
          <p:cNvPr id="3" name="Content Placeholder 2">
            <a:extLst>
              <a:ext uri="{FF2B5EF4-FFF2-40B4-BE49-F238E27FC236}">
                <a16:creationId xmlns:a16="http://schemas.microsoft.com/office/drawing/2014/main" id="{CADD9D18-3758-4BFC-9CAD-BA9627CC92DF}"/>
              </a:ext>
            </a:extLst>
          </p:cNvPr>
          <p:cNvSpPr>
            <a:spLocks noGrp="1"/>
          </p:cNvSpPr>
          <p:nvPr>
            <p:ph idx="1"/>
          </p:nvPr>
        </p:nvSpPr>
        <p:spPr>
          <a:xfrm>
            <a:off x="406400" y="1554163"/>
            <a:ext cx="5561781" cy="5220263"/>
          </a:xfrm>
        </p:spPr>
        <p:txBody>
          <a:bodyPr>
            <a:noAutofit/>
          </a:bodyPr>
          <a:lstStyle/>
          <a:p>
            <a:pPr algn="just">
              <a:lnSpc>
                <a:spcPct val="150000"/>
              </a:lnSpc>
              <a:buFont typeface="Wingdings" panose="05000000000000000000" pitchFamily="2" charset="2"/>
              <a:buChar char="q"/>
            </a:pPr>
            <a:r>
              <a:rPr lang="en-IN" sz="1600" dirty="0">
                <a:effectLst/>
                <a:latin typeface="Times New Roman" panose="02020603050405020304" pitchFamily="18" charset="0"/>
                <a:ea typeface="Times New Roman" panose="02020603050405020304" pitchFamily="18" charset="0"/>
              </a:rPr>
              <a:t>Generator network takes a real time dataset and generates a sample of data.  </a:t>
            </a:r>
          </a:p>
          <a:p>
            <a:pPr algn="just">
              <a:lnSpc>
                <a:spcPct val="150000"/>
              </a:lnSpc>
              <a:buFont typeface="Wingdings" panose="05000000000000000000" pitchFamily="2" charset="2"/>
              <a:buChar char="q"/>
            </a:pPr>
            <a:r>
              <a:rPr lang="en-IN" sz="1600" dirty="0">
                <a:effectLst/>
                <a:latin typeface="Times New Roman" panose="02020603050405020304" pitchFamily="18" charset="0"/>
                <a:ea typeface="Times New Roman" panose="02020603050405020304" pitchFamily="18" charset="0"/>
              </a:rPr>
              <a:t>It is an encoder-decoder model using a U-Net architecture. </a:t>
            </a:r>
          </a:p>
          <a:p>
            <a:pPr algn="just">
              <a:lnSpc>
                <a:spcPct val="150000"/>
              </a:lnSpc>
              <a:buFont typeface="Wingdings" panose="05000000000000000000" pitchFamily="2" charset="2"/>
              <a:buChar char="q"/>
            </a:pPr>
            <a:r>
              <a:rPr lang="en-IN" sz="1600" dirty="0">
                <a:effectLst/>
                <a:latin typeface="Times New Roman" panose="02020603050405020304" pitchFamily="18" charset="0"/>
                <a:ea typeface="Times New Roman" panose="02020603050405020304" pitchFamily="18" charset="0"/>
              </a:rPr>
              <a:t>Training is done via adversarial loss and the generator is updated via L1 loss measured between the generated image and the expected output. </a:t>
            </a:r>
          </a:p>
          <a:p>
            <a:pPr algn="just">
              <a:lnSpc>
                <a:spcPct val="150000"/>
              </a:lnSpc>
              <a:buFont typeface="Wingdings" panose="05000000000000000000" pitchFamily="2" charset="2"/>
              <a:buChar char="q"/>
            </a:pPr>
            <a:r>
              <a:rPr lang="en-IN" sz="1600" dirty="0">
                <a:effectLst/>
                <a:latin typeface="Times New Roman" panose="02020603050405020304" pitchFamily="18" charset="0"/>
                <a:ea typeface="Times New Roman" panose="02020603050405020304" pitchFamily="18" charset="0"/>
              </a:rPr>
              <a:t>It does this by first </a:t>
            </a:r>
            <a:r>
              <a:rPr lang="en-IN" sz="1600" dirty="0" err="1">
                <a:effectLst/>
                <a:latin typeface="Times New Roman" panose="02020603050405020304" pitchFamily="18" charset="0"/>
                <a:ea typeface="Times New Roman" panose="02020603050405020304" pitchFamily="18" charset="0"/>
              </a:rPr>
              <a:t>downsampling</a:t>
            </a:r>
            <a:r>
              <a:rPr lang="en-IN" sz="1600" dirty="0">
                <a:effectLst/>
                <a:latin typeface="Times New Roman" panose="02020603050405020304" pitchFamily="18" charset="0"/>
                <a:ea typeface="Times New Roman" panose="02020603050405020304" pitchFamily="18" charset="0"/>
              </a:rPr>
              <a:t> or encoding the input image down to a bottleneck layer, then </a:t>
            </a:r>
            <a:r>
              <a:rPr lang="en-IN" sz="1600" dirty="0" err="1">
                <a:effectLst/>
                <a:latin typeface="Times New Roman" panose="02020603050405020304" pitchFamily="18" charset="0"/>
                <a:ea typeface="Times New Roman" panose="02020603050405020304" pitchFamily="18" charset="0"/>
              </a:rPr>
              <a:t>upsampling</a:t>
            </a:r>
            <a:r>
              <a:rPr lang="en-IN" sz="1600" dirty="0">
                <a:effectLst/>
                <a:latin typeface="Times New Roman" panose="02020603050405020304" pitchFamily="18" charset="0"/>
                <a:ea typeface="Times New Roman" panose="02020603050405020304" pitchFamily="18" charset="0"/>
              </a:rPr>
              <a:t> or decoding the bottleneck representation to the size of the output image. </a:t>
            </a:r>
          </a:p>
        </p:txBody>
      </p:sp>
      <p:pic>
        <p:nvPicPr>
          <p:cNvPr id="4" name="image2.png">
            <a:extLst>
              <a:ext uri="{FF2B5EF4-FFF2-40B4-BE49-F238E27FC236}">
                <a16:creationId xmlns:a16="http://schemas.microsoft.com/office/drawing/2014/main" id="{B2879F39-9FD8-4DD4-AC0D-797329EDFA8B}"/>
              </a:ext>
            </a:extLst>
          </p:cNvPr>
          <p:cNvPicPr/>
          <p:nvPr/>
        </p:nvPicPr>
        <p:blipFill>
          <a:blip r:embed="rId2"/>
          <a:srcRect/>
          <a:stretch>
            <a:fillRect/>
          </a:stretch>
        </p:blipFill>
        <p:spPr>
          <a:xfrm>
            <a:off x="6223821" y="1554163"/>
            <a:ext cx="5730875" cy="3340100"/>
          </a:xfrm>
          <a:prstGeom prst="rect">
            <a:avLst/>
          </a:prstGeom>
          <a:ln/>
        </p:spPr>
      </p:pic>
      <p:sp>
        <p:nvSpPr>
          <p:cNvPr id="6" name="Content Placeholder 2">
            <a:extLst>
              <a:ext uri="{FF2B5EF4-FFF2-40B4-BE49-F238E27FC236}">
                <a16:creationId xmlns:a16="http://schemas.microsoft.com/office/drawing/2014/main" id="{37E7E056-00C0-4A08-94B1-883C13837106}"/>
              </a:ext>
            </a:extLst>
          </p:cNvPr>
          <p:cNvSpPr txBox="1">
            <a:spLocks/>
          </p:cNvSpPr>
          <p:nvPr/>
        </p:nvSpPr>
        <p:spPr>
          <a:xfrm>
            <a:off x="6223821" y="5536228"/>
            <a:ext cx="6250039" cy="756418"/>
          </a:xfrm>
          <a:prstGeom prst="rect">
            <a:avLst/>
          </a:prstGeom>
        </p:spPr>
        <p:txBody>
          <a:bodyPr vert="horz">
            <a:normAutofit fontScale="85000" lnSpcReduction="10000"/>
          </a:bodyPr>
          <a:lstStyle>
            <a:lvl1pPr marL="342900" indent="-342900" algn="l" rtl="0" eaLnBrk="1" latinLnBrk="0" hangingPunct="1">
              <a:spcBef>
                <a:spcPct val="20000"/>
              </a:spcBef>
              <a:buClr>
                <a:schemeClr val="accent1"/>
              </a:buClr>
              <a:buSzPct val="70000"/>
              <a:buFont typeface="Wingdings 2"/>
              <a:buChar char=""/>
              <a:defRPr kumimoji="0" sz="3200" kern="1200">
                <a:solidFill>
                  <a:schemeClr val="tx2"/>
                </a:solidFill>
                <a:latin typeface="+mn-lt"/>
                <a:ea typeface="+mn-ea"/>
                <a:cs typeface="+mn-cs"/>
              </a:defRPr>
            </a:lvl1pPr>
            <a:lvl2pPr marL="742950" indent="-285750" algn="l" rtl="0" eaLnBrk="1" latinLnBrk="0" hangingPunct="1">
              <a:spcBef>
                <a:spcPct val="20000"/>
              </a:spcBef>
              <a:buClr>
                <a:schemeClr val="accent1"/>
              </a:buClr>
              <a:buSzPct val="70000"/>
              <a:buFont typeface="Wingdings 2"/>
              <a:buChar char=""/>
              <a:defRPr kumimoji="0" sz="2800" kern="1200">
                <a:solidFill>
                  <a:schemeClr val="tx2"/>
                </a:solidFill>
                <a:latin typeface="+mn-lt"/>
                <a:ea typeface="+mn-ea"/>
                <a:cs typeface="+mn-cs"/>
              </a:defRPr>
            </a:lvl2pPr>
            <a:lvl3pPr marL="1143000" indent="-228600" algn="l" rtl="0" eaLnBrk="1" latinLnBrk="0" hangingPunct="1">
              <a:spcBef>
                <a:spcPct val="20000"/>
              </a:spcBef>
              <a:buClr>
                <a:schemeClr val="accent1"/>
              </a:buClr>
              <a:buSzPct val="70000"/>
              <a:buFont typeface="Wingdings 2"/>
              <a:buChar char=""/>
              <a:defRPr kumimoji="0" sz="2400" kern="1200">
                <a:solidFill>
                  <a:schemeClr val="tx2"/>
                </a:solidFill>
                <a:latin typeface="+mn-lt"/>
                <a:ea typeface="+mn-ea"/>
                <a:cs typeface="+mn-cs"/>
              </a:defRPr>
            </a:lvl3pPr>
            <a:lvl4pPr marL="1600200" indent="-228600" algn="l" rtl="0" eaLnBrk="1" latinLnBrk="0" hangingPunct="1">
              <a:spcBef>
                <a:spcPct val="20000"/>
              </a:spcBef>
              <a:buClr>
                <a:schemeClr val="accent1"/>
              </a:buClr>
              <a:buSzPct val="70000"/>
              <a:buFont typeface="Wingdings 2"/>
              <a:buChar char=""/>
              <a:defRPr kumimoji="0" sz="2000" kern="1200">
                <a:solidFill>
                  <a:schemeClr val="tx2"/>
                </a:solidFill>
                <a:latin typeface="+mn-lt"/>
                <a:ea typeface="+mn-ea"/>
                <a:cs typeface="+mn-cs"/>
              </a:defRPr>
            </a:lvl4pPr>
            <a:lvl5pPr marL="2057400" indent="-228600" algn="l" rtl="0" eaLnBrk="1" latinLnBrk="0" hangingPunct="1">
              <a:spcBef>
                <a:spcPct val="20000"/>
              </a:spcBef>
              <a:buClr>
                <a:schemeClr val="accent1"/>
              </a:buClr>
              <a:buSzPct val="60000"/>
              <a:buFont typeface="Wingdings 2"/>
              <a:buChar char=""/>
              <a:defRPr kumimoji="0" sz="1800" kern="1200">
                <a:solidFill>
                  <a:schemeClr val="tx2"/>
                </a:solidFill>
                <a:latin typeface="+mn-lt"/>
                <a:ea typeface="+mn-ea"/>
                <a:cs typeface="+mn-cs"/>
              </a:defRPr>
            </a:lvl5pPr>
            <a:lvl6pPr marL="2514600" indent="-228600" algn="l" rtl="0" eaLnBrk="1" latinLnBrk="0" hangingPunct="1">
              <a:spcBef>
                <a:spcPct val="20000"/>
              </a:spcBef>
              <a:buClr>
                <a:schemeClr val="accent1"/>
              </a:buClr>
              <a:buSzPct val="60000"/>
              <a:buFont typeface="Wingdings 2"/>
              <a:buChar char=""/>
              <a:defRPr kumimoji="0" sz="1800" kern="1200">
                <a:solidFill>
                  <a:schemeClr val="tx2"/>
                </a:solidFill>
                <a:latin typeface="+mn-lt"/>
                <a:ea typeface="+mn-ea"/>
                <a:cs typeface="+mn-cs"/>
              </a:defRPr>
            </a:lvl6pPr>
            <a:lvl7pPr marL="2971800" indent="-228600" algn="l" rtl="0" eaLnBrk="1" latinLnBrk="0" hangingPunct="1">
              <a:spcBef>
                <a:spcPct val="20000"/>
              </a:spcBef>
              <a:buClr>
                <a:schemeClr val="accent1"/>
              </a:buClr>
              <a:buSzPct val="60000"/>
              <a:buFont typeface="Wingdings 2"/>
              <a:buChar char=""/>
              <a:defRPr kumimoji="0" sz="1600" kern="1200">
                <a:solidFill>
                  <a:schemeClr val="tx2"/>
                </a:solidFill>
                <a:latin typeface="+mn-lt"/>
                <a:ea typeface="+mn-ea"/>
                <a:cs typeface="+mn-cs"/>
              </a:defRPr>
            </a:lvl7pPr>
            <a:lvl8pPr marL="3429000" indent="-228600" algn="l" rtl="0" eaLnBrk="1" latinLnBrk="0" hangingPunct="1">
              <a:spcBef>
                <a:spcPct val="20000"/>
              </a:spcBef>
              <a:buClr>
                <a:schemeClr val="accent1"/>
              </a:buClr>
              <a:buSzPct val="60000"/>
              <a:buFont typeface="Wingdings 2"/>
              <a:buChar char=""/>
              <a:defRPr kumimoji="0" sz="1600" kern="1200" baseline="0">
                <a:solidFill>
                  <a:schemeClr val="tx2"/>
                </a:solidFill>
                <a:latin typeface="+mn-lt"/>
                <a:ea typeface="+mn-ea"/>
                <a:cs typeface="+mn-cs"/>
              </a:defRPr>
            </a:lvl8pPr>
            <a:lvl9pPr marL="3886200" indent="-228600" algn="l" rtl="0" eaLnBrk="1" latinLnBrk="0" hangingPunct="1">
              <a:spcBef>
                <a:spcPct val="20000"/>
              </a:spcBef>
              <a:buClr>
                <a:schemeClr val="accent1"/>
              </a:buClr>
              <a:buSzPct val="60000"/>
              <a:buFont typeface="Wingdings 2"/>
              <a:buChar char=""/>
              <a:defRPr kumimoji="0" sz="1400" kern="1200" baseline="0">
                <a:solidFill>
                  <a:schemeClr val="tx2"/>
                </a:solidFill>
                <a:latin typeface="+mn-lt"/>
                <a:ea typeface="+mn-ea"/>
                <a:cs typeface="+mn-cs"/>
              </a:defRPr>
            </a:lvl9pPr>
          </a:lstStyle>
          <a:p>
            <a:pPr marL="0" indent="0">
              <a:buNone/>
            </a:pPr>
            <a:r>
              <a:rPr lang="en-IN" sz="1800" b="1" dirty="0">
                <a:latin typeface="Times New Roman" panose="02020603050405020304" pitchFamily="18" charset="0"/>
                <a:cs typeface="Times New Roman" panose="02020603050405020304" pitchFamily="18" charset="0"/>
              </a:rPr>
              <a:t>Input</a:t>
            </a:r>
            <a:r>
              <a:rPr lang="en-IN" sz="1800" dirty="0">
                <a:latin typeface="Times New Roman" panose="02020603050405020304" pitchFamily="18" charset="0"/>
                <a:cs typeface="Times New Roman" panose="02020603050405020304" pitchFamily="18" charset="0"/>
              </a:rPr>
              <a:t> : </a:t>
            </a:r>
            <a:r>
              <a:rPr lang="en-IN" sz="1800" dirty="0">
                <a:latin typeface="Times New Roman" panose="02020603050405020304" pitchFamily="18" charset="0"/>
                <a:ea typeface="Times New Roman" panose="02020603050405020304" pitchFamily="18" charset="0"/>
                <a:cs typeface="Times New Roman" panose="02020603050405020304" pitchFamily="18" charset="0"/>
              </a:rPr>
              <a:t>Training Dataset, Noise for the dataset, Discriminator Predictions</a:t>
            </a:r>
            <a:endParaRPr lang="en-IN" sz="1800" dirty="0">
              <a:latin typeface="Times New Roman" panose="02020603050405020304" pitchFamily="18" charset="0"/>
              <a:cs typeface="Times New Roman" panose="02020603050405020304" pitchFamily="18" charset="0"/>
            </a:endParaRPr>
          </a:p>
          <a:p>
            <a:pPr marL="0" indent="0">
              <a:buNone/>
            </a:pPr>
            <a:r>
              <a:rPr lang="en-IN" sz="1800" b="1" dirty="0">
                <a:latin typeface="Times New Roman" panose="02020603050405020304" pitchFamily="18" charset="0"/>
                <a:cs typeface="Times New Roman" panose="02020603050405020304" pitchFamily="18" charset="0"/>
              </a:rPr>
              <a:t>Output</a:t>
            </a:r>
            <a:r>
              <a:rPr lang="en-IN" sz="1800" dirty="0">
                <a:latin typeface="Times New Roman" panose="02020603050405020304" pitchFamily="18" charset="0"/>
                <a:cs typeface="Times New Roman" panose="02020603050405020304" pitchFamily="18" charset="0"/>
              </a:rPr>
              <a:t> : Fake Samples</a:t>
            </a:r>
          </a:p>
        </p:txBody>
      </p:sp>
    </p:spTree>
    <p:extLst>
      <p:ext uri="{BB962C8B-B14F-4D97-AF65-F5344CB8AC3E}">
        <p14:creationId xmlns:p14="http://schemas.microsoft.com/office/powerpoint/2010/main" val="35810031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E366B8-087C-4030-B793-219D0883D415}"/>
              </a:ext>
            </a:extLst>
          </p:cNvPr>
          <p:cNvSpPr>
            <a:spLocks noGrp="1"/>
          </p:cNvSpPr>
          <p:nvPr>
            <p:ph type="title"/>
          </p:nvPr>
        </p:nvSpPr>
        <p:spPr>
          <a:xfrm>
            <a:off x="406400" y="290052"/>
            <a:ext cx="11582400" cy="838200"/>
          </a:xfrm>
        </p:spPr>
        <p:txBody>
          <a:bodyPr/>
          <a:lstStyle/>
          <a:p>
            <a:r>
              <a:rPr lang="en-IN" b="1" dirty="0">
                <a:effectLst/>
                <a:latin typeface="Times New Roman" panose="02020603050405020304" pitchFamily="18" charset="0"/>
                <a:cs typeface="Times New Roman" panose="02020603050405020304" pitchFamily="18" charset="0"/>
              </a:rPr>
              <a:t>DISCRIMINATOR MODULE</a:t>
            </a:r>
          </a:p>
        </p:txBody>
      </p:sp>
      <p:sp>
        <p:nvSpPr>
          <p:cNvPr id="3" name="Content Placeholder 2">
            <a:extLst>
              <a:ext uri="{FF2B5EF4-FFF2-40B4-BE49-F238E27FC236}">
                <a16:creationId xmlns:a16="http://schemas.microsoft.com/office/drawing/2014/main" id="{CADD9D18-3758-4BFC-9CAD-BA9627CC92DF}"/>
              </a:ext>
            </a:extLst>
          </p:cNvPr>
          <p:cNvSpPr>
            <a:spLocks noGrp="1"/>
          </p:cNvSpPr>
          <p:nvPr>
            <p:ph idx="1"/>
          </p:nvPr>
        </p:nvSpPr>
        <p:spPr>
          <a:xfrm>
            <a:off x="406400" y="1554164"/>
            <a:ext cx="5561781" cy="3666766"/>
          </a:xfrm>
        </p:spPr>
        <p:txBody>
          <a:bodyPr>
            <a:noAutofit/>
          </a:bodyPr>
          <a:lstStyle/>
          <a:p>
            <a:pPr algn="just">
              <a:lnSpc>
                <a:spcPct val="150000"/>
              </a:lnSpc>
              <a:buFont typeface="Wingdings" panose="05000000000000000000" pitchFamily="2" charset="2"/>
              <a:buChar char="q"/>
            </a:pPr>
            <a:r>
              <a:rPr lang="en-IN" sz="1600" dirty="0">
                <a:effectLst/>
                <a:latin typeface="Times New Roman" panose="02020603050405020304" pitchFamily="18" charset="0"/>
                <a:ea typeface="Times New Roman" panose="02020603050405020304" pitchFamily="18" charset="0"/>
              </a:rPr>
              <a:t>Discriminator network decides whether the data is generated or directly taken from the real sample using a binary classification problem.</a:t>
            </a:r>
          </a:p>
          <a:p>
            <a:pPr algn="just">
              <a:lnSpc>
                <a:spcPct val="150000"/>
              </a:lnSpc>
              <a:buFont typeface="Wingdings" panose="05000000000000000000" pitchFamily="2" charset="2"/>
              <a:buChar char="q"/>
            </a:pPr>
            <a:r>
              <a:rPr lang="en-IN" sz="1600" dirty="0">
                <a:effectLst/>
                <a:latin typeface="Times New Roman" panose="02020603050405020304" pitchFamily="18" charset="0"/>
                <a:ea typeface="Times New Roman" panose="02020603050405020304" pitchFamily="18" charset="0"/>
              </a:rPr>
              <a:t>In adversarial, the model is trained in an adversarial setting and network simply means for the training of the model we use the neural networks as AI algorithms. </a:t>
            </a:r>
          </a:p>
          <a:p>
            <a:pPr algn="just">
              <a:lnSpc>
                <a:spcPct val="150000"/>
              </a:lnSpc>
              <a:buFont typeface="Wingdings" panose="05000000000000000000" pitchFamily="2" charset="2"/>
              <a:buChar char="q"/>
            </a:pPr>
            <a:r>
              <a:rPr lang="en-IN" sz="1600" dirty="0">
                <a:effectLst/>
                <a:latin typeface="Times New Roman" panose="02020603050405020304" pitchFamily="18" charset="0"/>
                <a:ea typeface="Times New Roman" panose="02020603050405020304" pitchFamily="18" charset="0"/>
              </a:rPr>
              <a:t>It is optimized using binary cross entropy, and a weighting is used so that updates to the model have half (0.5) the usual effect.</a:t>
            </a:r>
            <a:endParaRPr lang="en-IN" sz="1400" dirty="0">
              <a:effectLst/>
              <a:latin typeface="Times New Roman" panose="02020603050405020304" pitchFamily="18" charset="0"/>
              <a:ea typeface="Times New Roman" panose="02020603050405020304" pitchFamily="18" charset="0"/>
            </a:endParaRPr>
          </a:p>
        </p:txBody>
      </p:sp>
      <p:sp>
        <p:nvSpPr>
          <p:cNvPr id="6" name="Content Placeholder 2">
            <a:extLst>
              <a:ext uri="{FF2B5EF4-FFF2-40B4-BE49-F238E27FC236}">
                <a16:creationId xmlns:a16="http://schemas.microsoft.com/office/drawing/2014/main" id="{37E7E056-00C0-4A08-94B1-883C13837106}"/>
              </a:ext>
            </a:extLst>
          </p:cNvPr>
          <p:cNvSpPr txBox="1">
            <a:spLocks/>
          </p:cNvSpPr>
          <p:nvPr/>
        </p:nvSpPr>
        <p:spPr>
          <a:xfrm>
            <a:off x="6223821" y="5536228"/>
            <a:ext cx="6125495" cy="756418"/>
          </a:xfrm>
          <a:prstGeom prst="rect">
            <a:avLst/>
          </a:prstGeom>
        </p:spPr>
        <p:txBody>
          <a:bodyPr vert="horz">
            <a:normAutofit fontScale="85000" lnSpcReduction="10000"/>
          </a:bodyPr>
          <a:lstStyle>
            <a:lvl1pPr marL="342900" indent="-342900" algn="l" rtl="0" eaLnBrk="1" latinLnBrk="0" hangingPunct="1">
              <a:spcBef>
                <a:spcPct val="20000"/>
              </a:spcBef>
              <a:buClr>
                <a:schemeClr val="accent1"/>
              </a:buClr>
              <a:buSzPct val="70000"/>
              <a:buFont typeface="Wingdings 2"/>
              <a:buChar char=""/>
              <a:defRPr kumimoji="0" sz="3200" kern="1200">
                <a:solidFill>
                  <a:schemeClr val="tx2"/>
                </a:solidFill>
                <a:latin typeface="+mn-lt"/>
                <a:ea typeface="+mn-ea"/>
                <a:cs typeface="+mn-cs"/>
              </a:defRPr>
            </a:lvl1pPr>
            <a:lvl2pPr marL="742950" indent="-285750" algn="l" rtl="0" eaLnBrk="1" latinLnBrk="0" hangingPunct="1">
              <a:spcBef>
                <a:spcPct val="20000"/>
              </a:spcBef>
              <a:buClr>
                <a:schemeClr val="accent1"/>
              </a:buClr>
              <a:buSzPct val="70000"/>
              <a:buFont typeface="Wingdings 2"/>
              <a:buChar char=""/>
              <a:defRPr kumimoji="0" sz="2800" kern="1200">
                <a:solidFill>
                  <a:schemeClr val="tx2"/>
                </a:solidFill>
                <a:latin typeface="+mn-lt"/>
                <a:ea typeface="+mn-ea"/>
                <a:cs typeface="+mn-cs"/>
              </a:defRPr>
            </a:lvl2pPr>
            <a:lvl3pPr marL="1143000" indent="-228600" algn="l" rtl="0" eaLnBrk="1" latinLnBrk="0" hangingPunct="1">
              <a:spcBef>
                <a:spcPct val="20000"/>
              </a:spcBef>
              <a:buClr>
                <a:schemeClr val="accent1"/>
              </a:buClr>
              <a:buSzPct val="70000"/>
              <a:buFont typeface="Wingdings 2"/>
              <a:buChar char=""/>
              <a:defRPr kumimoji="0" sz="2400" kern="1200">
                <a:solidFill>
                  <a:schemeClr val="tx2"/>
                </a:solidFill>
                <a:latin typeface="+mn-lt"/>
                <a:ea typeface="+mn-ea"/>
                <a:cs typeface="+mn-cs"/>
              </a:defRPr>
            </a:lvl3pPr>
            <a:lvl4pPr marL="1600200" indent="-228600" algn="l" rtl="0" eaLnBrk="1" latinLnBrk="0" hangingPunct="1">
              <a:spcBef>
                <a:spcPct val="20000"/>
              </a:spcBef>
              <a:buClr>
                <a:schemeClr val="accent1"/>
              </a:buClr>
              <a:buSzPct val="70000"/>
              <a:buFont typeface="Wingdings 2"/>
              <a:buChar char=""/>
              <a:defRPr kumimoji="0" sz="2000" kern="1200">
                <a:solidFill>
                  <a:schemeClr val="tx2"/>
                </a:solidFill>
                <a:latin typeface="+mn-lt"/>
                <a:ea typeface="+mn-ea"/>
                <a:cs typeface="+mn-cs"/>
              </a:defRPr>
            </a:lvl4pPr>
            <a:lvl5pPr marL="2057400" indent="-228600" algn="l" rtl="0" eaLnBrk="1" latinLnBrk="0" hangingPunct="1">
              <a:spcBef>
                <a:spcPct val="20000"/>
              </a:spcBef>
              <a:buClr>
                <a:schemeClr val="accent1"/>
              </a:buClr>
              <a:buSzPct val="60000"/>
              <a:buFont typeface="Wingdings 2"/>
              <a:buChar char=""/>
              <a:defRPr kumimoji="0" sz="1800" kern="1200">
                <a:solidFill>
                  <a:schemeClr val="tx2"/>
                </a:solidFill>
                <a:latin typeface="+mn-lt"/>
                <a:ea typeface="+mn-ea"/>
                <a:cs typeface="+mn-cs"/>
              </a:defRPr>
            </a:lvl5pPr>
            <a:lvl6pPr marL="2514600" indent="-228600" algn="l" rtl="0" eaLnBrk="1" latinLnBrk="0" hangingPunct="1">
              <a:spcBef>
                <a:spcPct val="20000"/>
              </a:spcBef>
              <a:buClr>
                <a:schemeClr val="accent1"/>
              </a:buClr>
              <a:buSzPct val="60000"/>
              <a:buFont typeface="Wingdings 2"/>
              <a:buChar char=""/>
              <a:defRPr kumimoji="0" sz="1800" kern="1200">
                <a:solidFill>
                  <a:schemeClr val="tx2"/>
                </a:solidFill>
                <a:latin typeface="+mn-lt"/>
                <a:ea typeface="+mn-ea"/>
                <a:cs typeface="+mn-cs"/>
              </a:defRPr>
            </a:lvl6pPr>
            <a:lvl7pPr marL="2971800" indent="-228600" algn="l" rtl="0" eaLnBrk="1" latinLnBrk="0" hangingPunct="1">
              <a:spcBef>
                <a:spcPct val="20000"/>
              </a:spcBef>
              <a:buClr>
                <a:schemeClr val="accent1"/>
              </a:buClr>
              <a:buSzPct val="60000"/>
              <a:buFont typeface="Wingdings 2"/>
              <a:buChar char=""/>
              <a:defRPr kumimoji="0" sz="1600" kern="1200">
                <a:solidFill>
                  <a:schemeClr val="tx2"/>
                </a:solidFill>
                <a:latin typeface="+mn-lt"/>
                <a:ea typeface="+mn-ea"/>
                <a:cs typeface="+mn-cs"/>
              </a:defRPr>
            </a:lvl7pPr>
            <a:lvl8pPr marL="3429000" indent="-228600" algn="l" rtl="0" eaLnBrk="1" latinLnBrk="0" hangingPunct="1">
              <a:spcBef>
                <a:spcPct val="20000"/>
              </a:spcBef>
              <a:buClr>
                <a:schemeClr val="accent1"/>
              </a:buClr>
              <a:buSzPct val="60000"/>
              <a:buFont typeface="Wingdings 2"/>
              <a:buChar char=""/>
              <a:defRPr kumimoji="0" sz="1600" kern="1200" baseline="0">
                <a:solidFill>
                  <a:schemeClr val="tx2"/>
                </a:solidFill>
                <a:latin typeface="+mn-lt"/>
                <a:ea typeface="+mn-ea"/>
                <a:cs typeface="+mn-cs"/>
              </a:defRPr>
            </a:lvl8pPr>
            <a:lvl9pPr marL="3886200" indent="-228600" algn="l" rtl="0" eaLnBrk="1" latinLnBrk="0" hangingPunct="1">
              <a:spcBef>
                <a:spcPct val="20000"/>
              </a:spcBef>
              <a:buClr>
                <a:schemeClr val="accent1"/>
              </a:buClr>
              <a:buSzPct val="60000"/>
              <a:buFont typeface="Wingdings 2"/>
              <a:buChar char=""/>
              <a:defRPr kumimoji="0" sz="1400" kern="1200" baseline="0">
                <a:solidFill>
                  <a:schemeClr val="tx2"/>
                </a:solidFill>
                <a:latin typeface="+mn-lt"/>
                <a:ea typeface="+mn-ea"/>
                <a:cs typeface="+mn-cs"/>
              </a:defRPr>
            </a:lvl9pPr>
          </a:lstStyle>
          <a:p>
            <a:pPr marL="0" indent="0">
              <a:buNone/>
            </a:pPr>
            <a:r>
              <a:rPr lang="en-IN" sz="1800" b="1" dirty="0">
                <a:latin typeface="Times New Roman" panose="02020603050405020304" pitchFamily="18" charset="0"/>
                <a:cs typeface="Times New Roman" panose="02020603050405020304" pitchFamily="18" charset="0"/>
              </a:rPr>
              <a:t>Input</a:t>
            </a:r>
            <a:r>
              <a:rPr lang="en-IN" sz="1800" dirty="0">
                <a:latin typeface="Times New Roman" panose="02020603050405020304" pitchFamily="18" charset="0"/>
                <a:cs typeface="Times New Roman" panose="02020603050405020304" pitchFamily="18" charset="0"/>
              </a:rPr>
              <a:t> : </a:t>
            </a:r>
            <a:r>
              <a:rPr lang="en-IN" sz="1800" dirty="0">
                <a:effectLst/>
                <a:latin typeface="Times New Roman" panose="02020603050405020304" pitchFamily="18" charset="0"/>
                <a:ea typeface="Times New Roman" panose="02020603050405020304" pitchFamily="18" charset="0"/>
              </a:rPr>
              <a:t>Training Dataset (Real Samples), Generated Samples (Fake Samples)</a:t>
            </a:r>
          </a:p>
          <a:p>
            <a:pPr marL="0" indent="0">
              <a:buNone/>
            </a:pPr>
            <a:r>
              <a:rPr lang="en-IN" sz="1800" b="1" dirty="0">
                <a:latin typeface="Times New Roman" panose="02020603050405020304" pitchFamily="18" charset="0"/>
                <a:cs typeface="Times New Roman" panose="02020603050405020304" pitchFamily="18" charset="0"/>
              </a:rPr>
              <a:t>Output</a:t>
            </a:r>
            <a:r>
              <a:rPr lang="en-IN" sz="1800" dirty="0">
                <a:latin typeface="Times New Roman" panose="02020603050405020304" pitchFamily="18" charset="0"/>
                <a:cs typeface="Times New Roman" panose="02020603050405020304" pitchFamily="18" charset="0"/>
              </a:rPr>
              <a:t> : </a:t>
            </a:r>
            <a:r>
              <a:rPr lang="en-IN" sz="1800" dirty="0">
                <a:effectLst/>
                <a:latin typeface="Times New Roman" panose="02020603050405020304" pitchFamily="18" charset="0"/>
                <a:ea typeface="Times New Roman" panose="02020603050405020304" pitchFamily="18" charset="0"/>
              </a:rPr>
              <a:t>Binary Classification of Images as Real or Fake</a:t>
            </a:r>
          </a:p>
        </p:txBody>
      </p:sp>
      <p:pic>
        <p:nvPicPr>
          <p:cNvPr id="1028" name="Picture 4">
            <a:extLst>
              <a:ext uri="{FF2B5EF4-FFF2-40B4-BE49-F238E27FC236}">
                <a16:creationId xmlns:a16="http://schemas.microsoft.com/office/drawing/2014/main" id="{ADD8D5FB-AFD4-44A4-9821-8F242168EF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55385" y="1607822"/>
            <a:ext cx="5733415" cy="32564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6155533"/>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Trek">
  <a:themeElements>
    <a:clrScheme name="Trek">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Trek">
      <a:majorFont>
        <a:latin typeface="Franklin Gothic Medium"/>
        <a:ea typeface=""/>
        <a:cs typeface=""/>
        <a:font script="Jpan" typeface="HG創英角ｺﾞｼｯｸUB"/>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Trek">
      <a:fillStyleLst>
        <a:solidFill>
          <a:schemeClr val="phClr"/>
        </a:solidFill>
        <a:gradFill rotWithShape="1">
          <a:gsLst>
            <a:gs pos="0">
              <a:schemeClr val="phClr">
                <a:tint val="30000"/>
                <a:satMod val="250000"/>
              </a:schemeClr>
            </a:gs>
            <a:gs pos="72000">
              <a:schemeClr val="phClr">
                <a:tint val="75000"/>
                <a:satMod val="210000"/>
              </a:schemeClr>
            </a:gs>
            <a:gs pos="100000">
              <a:schemeClr val="phClr">
                <a:tint val="85000"/>
                <a:satMod val="210000"/>
              </a:schemeClr>
            </a:gs>
          </a:gsLst>
          <a:lin ang="5400000" scaled="1"/>
        </a:gradFill>
        <a:gradFill rotWithShape="1">
          <a:gsLst>
            <a:gs pos="0">
              <a:schemeClr val="phClr">
                <a:tint val="75000"/>
                <a:shade val="85000"/>
                <a:satMod val="230000"/>
              </a:schemeClr>
            </a:gs>
            <a:gs pos="25000">
              <a:schemeClr val="phClr">
                <a:tint val="90000"/>
                <a:shade val="70000"/>
                <a:satMod val="220000"/>
              </a:schemeClr>
            </a:gs>
            <a:gs pos="50000">
              <a:schemeClr val="phClr">
                <a:tint val="90000"/>
                <a:shade val="58000"/>
                <a:satMod val="225000"/>
              </a:schemeClr>
            </a:gs>
            <a:gs pos="65000">
              <a:schemeClr val="phClr">
                <a:tint val="90000"/>
                <a:shade val="58000"/>
                <a:satMod val="225000"/>
              </a:schemeClr>
            </a:gs>
            <a:gs pos="80000">
              <a:schemeClr val="phClr">
                <a:tint val="90000"/>
                <a:shade val="69000"/>
                <a:satMod val="220000"/>
              </a:schemeClr>
            </a:gs>
            <a:gs pos="100000">
              <a:schemeClr val="phClr">
                <a:tint val="77000"/>
                <a:shade val="80000"/>
                <a:satMod val="230000"/>
              </a:schemeClr>
            </a:gs>
          </a:gsLst>
          <a:lin ang="5400000" scaled="1"/>
        </a:gradFill>
      </a:fillStyleLst>
      <a:lnStyleLst>
        <a:ln w="10000" cap="flat" cmpd="sng" algn="ctr">
          <a:solidFill>
            <a:schemeClr val="ph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76200" dist="50800" dir="5400000" rotWithShape="0">
              <a:srgbClr val="4E3B30">
                <a:alpha val="60000"/>
              </a:srgbClr>
            </a:outerShdw>
          </a:effectLst>
        </a:effectStyle>
        <a:effectStyle>
          <a:effectLst>
            <a:outerShdw blurRad="76200" dist="50800" dir="5400000" rotWithShape="0">
              <a:srgbClr val="4E3B30">
                <a:alpha val="60000"/>
              </a:srgbClr>
            </a:outerShdw>
          </a:effectLst>
          <a:scene3d>
            <a:camera prst="orthographicFront">
              <a:rot lat="0" lon="0" rev="0"/>
            </a:camera>
            <a:lightRig rig="threePt" dir="tl">
              <a:rot lat="0" lon="0" rev="0"/>
            </a:lightRig>
          </a:scene3d>
          <a:sp3d prstMaterial="metal">
            <a:bevelT w="10000" h="10000"/>
          </a:sp3d>
        </a:effectStyle>
        <a:effectStyle>
          <a:effectLst>
            <a:outerShdw blurRad="76200" dist="50800" dir="5400000" rotWithShape="0">
              <a:srgbClr val="4E3B30">
                <a:alpha val="60000"/>
              </a:srgbClr>
            </a:outerShdw>
          </a:effectLst>
          <a:scene3d>
            <a:camera prst="obliqueTopLeft" fov="600000">
              <a:rot lat="0" lon="0" rev="0"/>
            </a:camera>
            <a:lightRig rig="balanced" dir="t">
              <a:rot lat="0" lon="0" rev="19200000"/>
            </a:lightRig>
          </a:scene3d>
          <a:sp3d contourW="12700" prstMaterial="matte">
            <a:bevelT w="60000" h="50800"/>
            <a:contourClr>
              <a:schemeClr val="phClr">
                <a:shade val="60000"/>
                <a:satMod val="110000"/>
              </a:schemeClr>
            </a:contourClr>
          </a:sp3d>
        </a:effectStyle>
      </a:effectStyleLst>
      <a:bgFillStyleLst>
        <a:solidFill>
          <a:schemeClr val="phClr"/>
        </a:solidFill>
        <a:blipFill>
          <a:blip xmlns:r="http://schemas.openxmlformats.org/officeDocument/2006/relationships" r:embed="rId1">
            <a:duotone>
              <a:schemeClr val="phClr">
                <a:shade val="90000"/>
                <a:satMod val="150000"/>
              </a:schemeClr>
              <a:schemeClr val="phClr">
                <a:tint val="88000"/>
                <a:satMod val="105000"/>
              </a:schemeClr>
            </a:duotone>
          </a:blip>
          <a:tile tx="0" ty="0" sx="95000" sy="95000" flip="none" algn="t"/>
        </a:blipFill>
        <a:blipFill>
          <a:blip xmlns:r="http://schemas.openxmlformats.org/officeDocument/2006/relationships" r:embed="rId2">
            <a:duotone>
              <a:schemeClr val="phClr">
                <a:shade val="30000"/>
                <a:satMod val="455000"/>
              </a:schemeClr>
              <a:schemeClr val="phClr">
                <a:tint val="95000"/>
                <a:satMod val="120000"/>
              </a:schemeClr>
            </a:duotone>
          </a:blip>
          <a:stretch>
            <a:fillRect/>
          </a:stretch>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Trek</Template>
  <TotalTime>379</TotalTime>
  <Words>2657</Words>
  <Application>Microsoft Office PowerPoint</Application>
  <PresentationFormat>Widescreen</PresentationFormat>
  <Paragraphs>234</Paragraphs>
  <Slides>26</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26</vt:i4>
      </vt:variant>
    </vt:vector>
  </HeadingPairs>
  <TitlesOfParts>
    <vt:vector size="34" baseType="lpstr">
      <vt:lpstr>Arial</vt:lpstr>
      <vt:lpstr>Calibri</vt:lpstr>
      <vt:lpstr>Franklin Gothic Book</vt:lpstr>
      <vt:lpstr>Franklin Gothic Medium</vt:lpstr>
      <vt:lpstr>Times New Roman</vt:lpstr>
      <vt:lpstr>Wingdings</vt:lpstr>
      <vt:lpstr>Wingdings 2</vt:lpstr>
      <vt:lpstr>Trek</vt:lpstr>
      <vt:lpstr>EDIFICE DETECTION OF DOMAIN TRANSLATED Satellite Imagery using GENERATIVE ADVERSARIAL NETWORKS</vt:lpstr>
      <vt:lpstr>INTRODUCTION</vt:lpstr>
      <vt:lpstr>OBJECTIVE</vt:lpstr>
      <vt:lpstr>RELATED WORKS</vt:lpstr>
      <vt:lpstr>RELATED WORKS</vt:lpstr>
      <vt:lpstr>RELATED WORKS</vt:lpstr>
      <vt:lpstr>SYSTEM DESIGN</vt:lpstr>
      <vt:lpstr>GENERATOR MODULE</vt:lpstr>
      <vt:lpstr>DISCRIMINATOR MODULE</vt:lpstr>
      <vt:lpstr>EDIFICE DETECTION MODULE</vt:lpstr>
      <vt:lpstr>EXECUTION SNAPSHOTS</vt:lpstr>
      <vt:lpstr>PowerPoint Presentation</vt:lpstr>
      <vt:lpstr>PowerPoint Presentation</vt:lpstr>
      <vt:lpstr>PowerPoint Presentation</vt:lpstr>
      <vt:lpstr>EXPERIMENTAL RESULTS</vt:lpstr>
      <vt:lpstr>PowerPoint Presentation</vt:lpstr>
      <vt:lpstr>EXISTING VS PROPOSED SYSTEM</vt:lpstr>
      <vt:lpstr>ANALYTICAL ABLATION STUDY</vt:lpstr>
      <vt:lpstr>OUTPUT SNAPSHOTS OF METRICS</vt:lpstr>
      <vt:lpstr>RESULT ANALYSIS</vt:lpstr>
      <vt:lpstr>PowerPoint Presentation</vt:lpstr>
      <vt:lpstr>PowerPoint Presentation</vt:lpstr>
      <vt:lpstr>PowerPoint Presentation</vt:lpstr>
      <vt:lpstr>EXISTING VS PROPOSED SYSTEM</vt:lpstr>
      <vt:lpstr>CONCLUSION AND 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dc:creator>
  <cp:lastModifiedBy>Srihari Sridharan</cp:lastModifiedBy>
  <cp:revision>43</cp:revision>
  <dcterms:created xsi:type="dcterms:W3CDTF">2014-09-16T21:40:56Z</dcterms:created>
  <dcterms:modified xsi:type="dcterms:W3CDTF">2021-05-25T17:17:58Z</dcterms:modified>
</cp:coreProperties>
</file>